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5" r:id="rId1"/>
  </p:sldMasterIdLst>
  <p:notesMasterIdLst>
    <p:notesMasterId r:id="rId45"/>
  </p:notesMasterIdLst>
  <p:handoutMasterIdLst>
    <p:handoutMasterId r:id="rId46"/>
  </p:handoutMasterIdLst>
  <p:sldIdLst>
    <p:sldId id="1019" r:id="rId2"/>
    <p:sldId id="877" r:id="rId3"/>
    <p:sldId id="910" r:id="rId4"/>
    <p:sldId id="878" r:id="rId5"/>
    <p:sldId id="911" r:id="rId6"/>
    <p:sldId id="912" r:id="rId7"/>
    <p:sldId id="913" r:id="rId8"/>
    <p:sldId id="914" r:id="rId9"/>
    <p:sldId id="942" r:id="rId10"/>
    <p:sldId id="943" r:id="rId11"/>
    <p:sldId id="944" r:id="rId12"/>
    <p:sldId id="916" r:id="rId13"/>
    <p:sldId id="917" r:id="rId14"/>
    <p:sldId id="918" r:id="rId15"/>
    <p:sldId id="919" r:id="rId16"/>
    <p:sldId id="920" r:id="rId17"/>
    <p:sldId id="945" r:id="rId18"/>
    <p:sldId id="921" r:id="rId19"/>
    <p:sldId id="946" r:id="rId20"/>
    <p:sldId id="922" r:id="rId21"/>
    <p:sldId id="947" r:id="rId22"/>
    <p:sldId id="923" r:id="rId23"/>
    <p:sldId id="924" r:id="rId24"/>
    <p:sldId id="925" r:id="rId25"/>
    <p:sldId id="926" r:id="rId26"/>
    <p:sldId id="948" r:id="rId27"/>
    <p:sldId id="949" r:id="rId28"/>
    <p:sldId id="950" r:id="rId29"/>
    <p:sldId id="951" r:id="rId30"/>
    <p:sldId id="934" r:id="rId31"/>
    <p:sldId id="935" r:id="rId32"/>
    <p:sldId id="936" r:id="rId33"/>
    <p:sldId id="958" r:id="rId34"/>
    <p:sldId id="959" r:id="rId35"/>
    <p:sldId id="961" r:id="rId36"/>
    <p:sldId id="968" r:id="rId37"/>
    <p:sldId id="975" r:id="rId38"/>
    <p:sldId id="976" r:id="rId39"/>
    <p:sldId id="977" r:id="rId40"/>
    <p:sldId id="981" r:id="rId41"/>
    <p:sldId id="939" r:id="rId42"/>
    <p:sldId id="941" r:id="rId43"/>
    <p:sldId id="940" r:id="rId4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278"/>
    <a:srgbClr val="948A88"/>
    <a:srgbClr val="2A2C50"/>
    <a:srgbClr val="717152"/>
    <a:srgbClr val="86472B"/>
    <a:srgbClr val="E5C9BB"/>
    <a:srgbClr val="AD7842"/>
    <a:srgbClr val="3F2E1F"/>
    <a:srgbClr val="735D45"/>
    <a:srgbClr val="2F2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362" autoAdjust="0"/>
  </p:normalViewPr>
  <p:slideViewPr>
    <p:cSldViewPr>
      <p:cViewPr varScale="1">
        <p:scale>
          <a:sx n="113" d="100"/>
          <a:sy n="113" d="100"/>
        </p:scale>
        <p:origin x="1040" y="8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2022-03-18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2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948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51520" y="404664"/>
            <a:ext cx="4752528" cy="4777264"/>
            <a:chOff x="683568" y="451416"/>
            <a:chExt cx="4752528" cy="4777264"/>
          </a:xfrm>
        </p:grpSpPr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2"/>
            <a:srcRect t="8890" b="7767"/>
            <a:stretch/>
          </p:blipFill>
          <p:spPr>
            <a:xfrm>
              <a:off x="683568" y="548680"/>
              <a:ext cx="4496543" cy="468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4355976" y="451416"/>
              <a:ext cx="1080120" cy="720080"/>
            </a:xfrm>
            <a:prstGeom prst="rect">
              <a:avLst/>
            </a:prstGeom>
            <a:solidFill>
              <a:srgbClr val="948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3"/>
          <p:cNvSpPr>
            <a:spLocks noGrp="1"/>
          </p:cNvSpPr>
          <p:nvPr>
            <p:ph type="title"/>
          </p:nvPr>
        </p:nvSpPr>
        <p:spPr>
          <a:xfrm>
            <a:off x="3635896" y="4797152"/>
            <a:ext cx="5328592" cy="1824936"/>
          </a:xfrm>
        </p:spPr>
        <p:txBody>
          <a:bodyPr>
            <a:noAutofit/>
          </a:bodyPr>
          <a:lstStyle>
            <a:lvl1pPr algn="ctr">
              <a:defRPr sz="4800" b="0">
                <a:solidFill>
                  <a:srgbClr val="2A2C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948A8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12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1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/111</a:t>
            </a:r>
          </a:p>
        </p:txBody>
      </p:sp>
    </p:spTree>
    <p:extLst>
      <p:ext uri="{BB962C8B-B14F-4D97-AF65-F5344CB8AC3E}">
        <p14:creationId xmlns:p14="http://schemas.microsoft.com/office/powerpoint/2010/main" val="287563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 userDrawn="1"/>
        </p:nvGrpSpPr>
        <p:grpSpPr bwMode="auto">
          <a:xfrm>
            <a:off x="-12700" y="-1588"/>
            <a:ext cx="9156700" cy="836613"/>
            <a:chOff x="-12020" y="-1058"/>
            <a:chExt cx="9158620" cy="720000"/>
          </a:xfrm>
          <a:solidFill>
            <a:schemeClr val="accent6">
              <a:lumMod val="75000"/>
            </a:schemeClr>
          </a:solidFill>
        </p:grpSpPr>
        <p:sp>
          <p:nvSpPr>
            <p:cNvPr id="3" name="직사각형 2"/>
            <p:cNvSpPr/>
            <p:nvPr userDrawn="1"/>
          </p:nvSpPr>
          <p:spPr>
            <a:xfrm>
              <a:off x="-12020" y="-1058"/>
              <a:ext cx="915862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178946" y="-1058"/>
              <a:ext cx="8965726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179388" y="6388100"/>
            <a:ext cx="50482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00">
                <a:latin typeface="+mn-lt"/>
                <a:ea typeface="+mn-ea"/>
              </a:defRPr>
            </a:lvl1pPr>
          </a:lstStyle>
          <a:p>
            <a:pPr>
              <a:defRPr/>
            </a:pPr>
            <a:fld id="{D23916F6-585A-4A9A-BCE4-41D17507EC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7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3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3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56366-BFB2-4FDD-A1CA-8BAA067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6" y="0"/>
            <a:ext cx="9144000" cy="67943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CE10C-5D7B-4F80-8285-5927F1FEF7CF}"/>
              </a:ext>
            </a:extLst>
          </p:cNvPr>
          <p:cNvSpPr txBox="1"/>
          <p:nvPr/>
        </p:nvSpPr>
        <p:spPr>
          <a:xfrm>
            <a:off x="3059832" y="1556792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Chapter3. </a:t>
            </a:r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디지털 논리회로</a:t>
            </a:r>
          </a:p>
        </p:txBody>
      </p:sp>
    </p:spTree>
    <p:extLst>
      <p:ext uri="{BB962C8B-B14F-4D97-AF65-F5344CB8AC3E}">
        <p14:creationId xmlns:p14="http://schemas.microsoft.com/office/powerpoint/2010/main" val="2932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XOR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</a:t>
            </a:r>
            <a:r>
              <a:rPr lang="en-US" altLang="ko-KR" sz="1800" b="0" spc="-100" dirty="0"/>
              <a:t>(</a:t>
            </a:r>
            <a:r>
              <a:rPr lang="en-US" altLang="ko-KR" sz="1800" b="0" spc="-100" dirty="0" err="1"/>
              <a:t>eXclusive</a:t>
            </a:r>
            <a:r>
              <a:rPr lang="en-US" altLang="ko-KR" sz="1800" b="0" spc="-100" dirty="0"/>
              <a:t> OR gate)</a:t>
            </a:r>
            <a:endParaRPr lang="ko-KR" altLang="en-US" b="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홀수 개이면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짝수 개이면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입력 </a:t>
            </a:r>
            <a:r>
              <a:rPr lang="en-US" altLang="ko-KR" spc="-100" dirty="0"/>
              <a:t>XOR </a:t>
            </a:r>
            <a:r>
              <a:rPr lang="ko-KR" altLang="en-US" spc="-100" dirty="0" err="1"/>
              <a:t>게이트는</a:t>
            </a:r>
            <a:r>
              <a:rPr lang="ko-KR" altLang="en-US" spc="-100" dirty="0"/>
              <a:t> 두 입력 중 하나가 </a:t>
            </a:r>
            <a:r>
              <a:rPr lang="en-US" altLang="ko-KR" spc="-100" dirty="0"/>
              <a:t>1</a:t>
            </a:r>
            <a:r>
              <a:rPr lang="ko-KR" altLang="en-US" spc="-100" dirty="0"/>
              <a:t>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두 입력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이거나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것이다</a:t>
            </a:r>
            <a:r>
              <a:rPr lang="en-US" altLang="ko-KR" spc="-100" dirty="0"/>
              <a:t>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83943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8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XNOR </a:t>
            </a:r>
            <a:r>
              <a:rPr lang="ko-KR" altLang="en-US" spc="-100" dirty="0" err="1"/>
              <a:t>게이트</a:t>
            </a:r>
            <a:r>
              <a:rPr lang="ko-KR" altLang="en-US" spc="-100" dirty="0"/>
              <a:t> </a:t>
            </a:r>
            <a:r>
              <a:rPr lang="en-US" altLang="ko-KR" sz="1800" b="0" spc="-100" dirty="0"/>
              <a:t>(</a:t>
            </a:r>
            <a:r>
              <a:rPr lang="en-US" altLang="ko-KR" sz="1800" b="0" spc="-100" dirty="0" err="1"/>
              <a:t>eXclusive</a:t>
            </a:r>
            <a:r>
              <a:rPr lang="en-US" altLang="ko-KR" sz="1800" b="0" spc="-100" dirty="0"/>
              <a:t> NOR gate)</a:t>
            </a:r>
            <a:endParaRPr lang="ko-KR" altLang="en-US" b="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짝수 개이면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홀수 개이면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XOR </a:t>
            </a:r>
            <a:r>
              <a:rPr lang="ko-KR" altLang="en-US" spc="-100" dirty="0" err="1"/>
              <a:t>게이트에</a:t>
            </a:r>
            <a:r>
              <a:rPr lang="ko-KR" altLang="en-US" spc="-100" dirty="0"/>
              <a:t> </a:t>
            </a:r>
            <a:r>
              <a:rPr lang="en-US" altLang="ko-KR" spc="-100" dirty="0"/>
              <a:t>NOT </a:t>
            </a:r>
            <a:r>
              <a:rPr lang="ko-KR" altLang="en-US" spc="-100" dirty="0" err="1"/>
              <a:t>게이트를</a:t>
            </a:r>
            <a:r>
              <a:rPr lang="ko-KR" altLang="en-US" spc="-100" dirty="0"/>
              <a:t> 연결한 것과 출력이 같으므로 </a:t>
            </a:r>
            <a:r>
              <a:rPr lang="en-US" altLang="ko-KR" spc="-100" dirty="0"/>
              <a:t>XOR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2</a:t>
            </a:r>
            <a:r>
              <a:rPr lang="ko-KR" altLang="en-US" spc="-100" dirty="0"/>
              <a:t>입력 </a:t>
            </a:r>
            <a:r>
              <a:rPr lang="en-US" altLang="ko-KR" spc="-100" dirty="0"/>
              <a:t>XNOR </a:t>
            </a:r>
            <a:r>
              <a:rPr lang="ko-KR" altLang="en-US" spc="-100" dirty="0" err="1"/>
              <a:t>게이트는</a:t>
            </a:r>
            <a:r>
              <a:rPr lang="ko-KR" altLang="en-US" spc="-100" dirty="0"/>
              <a:t> 두 입력이 다르면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두 입력이 같으면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이라고 생각하면 쉽다</a:t>
            </a:r>
            <a:r>
              <a:rPr lang="en-US" altLang="ko-KR" spc="-100" dirty="0"/>
              <a:t>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68012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71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유니버설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게이트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pc="-100" dirty="0"/>
              <a:t>NAND</a:t>
            </a:r>
            <a:r>
              <a:rPr lang="ko-KR" altLang="en-US" spc="-100" dirty="0"/>
              <a:t>와 </a:t>
            </a:r>
            <a:r>
              <a:rPr lang="en-US" altLang="ko-KR" spc="-100" dirty="0"/>
              <a:t>NOR </a:t>
            </a:r>
            <a:r>
              <a:rPr lang="ko-KR" altLang="en-US" spc="-100" dirty="0" err="1"/>
              <a:t>게이트만으로도</a:t>
            </a:r>
            <a:r>
              <a:rPr lang="ko-KR" altLang="en-US" spc="-100" dirty="0"/>
              <a:t> 모든 회로를 만들 수 있으므로</a:t>
            </a:r>
            <a:r>
              <a:rPr lang="en-US" altLang="ko-KR" spc="-100" dirty="0"/>
              <a:t> </a:t>
            </a:r>
            <a:r>
              <a:rPr lang="ko-KR" altLang="en-US" spc="-100" dirty="0"/>
              <a:t>이 둘을 특별히 </a:t>
            </a:r>
            <a:r>
              <a:rPr lang="ko-KR" altLang="en-US" b="1" spc="-100" dirty="0">
                <a:solidFill>
                  <a:srgbClr val="00B0F0"/>
                </a:solidFill>
              </a:rPr>
              <a:t>유니버설 </a:t>
            </a:r>
            <a:r>
              <a:rPr lang="ko-KR" altLang="en-US" b="1" spc="-100" dirty="0" err="1">
                <a:solidFill>
                  <a:srgbClr val="00B0F0"/>
                </a:solidFill>
              </a:rPr>
              <a:t>게이트</a:t>
            </a:r>
            <a:r>
              <a:rPr lang="ko-KR" altLang="en-US" spc="-100" dirty="0"/>
              <a:t> </a:t>
            </a:r>
            <a:r>
              <a:rPr lang="en-US" altLang="ko-KR" spc="-100" dirty="0"/>
              <a:t>(universal gate) </a:t>
            </a:r>
            <a:r>
              <a:rPr lang="ko-KR" altLang="en-US" spc="-100" dirty="0"/>
              <a:t>또는 </a:t>
            </a:r>
            <a:r>
              <a:rPr lang="ko-KR" altLang="en-US" b="1" spc="-100" dirty="0">
                <a:solidFill>
                  <a:srgbClr val="00B0F0"/>
                </a:solidFill>
              </a:rPr>
              <a:t>범용 </a:t>
            </a:r>
            <a:r>
              <a:rPr lang="ko-KR" altLang="en-US" b="1" spc="-100" dirty="0" err="1">
                <a:solidFill>
                  <a:srgbClr val="00B0F0"/>
                </a:solidFill>
              </a:rPr>
              <a:t>게이트</a:t>
            </a:r>
            <a:r>
              <a:rPr lang="ko-KR" altLang="en-US" spc="-100" dirty="0" err="1"/>
              <a:t>라고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</a:t>
            </a:r>
          </a:p>
          <a:p>
            <a:pPr marL="0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447675" lvl="1" indent="-34290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NOT </a:t>
            </a:r>
            <a:r>
              <a:rPr lang="ko-KR" altLang="en-US" sz="2000" b="1" spc="-100" dirty="0" err="1"/>
              <a:t>게이트</a:t>
            </a:r>
            <a:r>
              <a:rPr lang="ko-KR" altLang="en-US" sz="2000" b="1" spc="-100" dirty="0"/>
              <a:t> 구성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 = 0</a:t>
            </a:r>
            <a:r>
              <a:rPr lang="ko-KR" altLang="en-US" spc="-100" dirty="0"/>
              <a:t>이면 입력 </a:t>
            </a:r>
            <a:r>
              <a:rPr lang="en-US" altLang="ko-KR" spc="-100" dirty="0"/>
              <a:t>2</a:t>
            </a:r>
            <a:r>
              <a:rPr lang="ko-KR" altLang="en-US" spc="-100" dirty="0"/>
              <a:t>개에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이 입력되므로 출력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pc="-100" dirty="0"/>
              <a:t> =1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 =1</a:t>
            </a:r>
            <a:r>
              <a:rPr lang="ko-KR" altLang="en-US" spc="-100" dirty="0"/>
              <a:t>이면 입력 </a:t>
            </a:r>
            <a:r>
              <a:rPr lang="en-US" altLang="ko-KR" spc="-100" dirty="0"/>
              <a:t>2</a:t>
            </a:r>
            <a:r>
              <a:rPr lang="ko-KR" altLang="en-US" spc="-100" dirty="0"/>
              <a:t>개에 모두 </a:t>
            </a:r>
            <a:r>
              <a:rPr lang="en-US" altLang="ko-KR" spc="-100" dirty="0"/>
              <a:t>1</a:t>
            </a:r>
            <a:r>
              <a:rPr lang="ko-KR" altLang="en-US" spc="-100" dirty="0"/>
              <a:t>이 입력되므로 출력 </a:t>
            </a:r>
            <a:r>
              <a:rPr lang="en-US" altLang="ko-KR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pc="-100" dirty="0"/>
              <a:t> = 0</a:t>
            </a:r>
            <a:r>
              <a:rPr lang="ko-KR" altLang="en-US" spc="-100" dirty="0"/>
              <a:t>이 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70550"/>
            <a:ext cx="5328592" cy="116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72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AND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r>
                  <a:rPr lang="en-US" altLang="ko-KR" sz="1600" spc="-100" dirty="0"/>
                  <a:t>AND </a:t>
                </a:r>
                <a:r>
                  <a:rPr lang="ko-KR" altLang="en-US" sz="1600" spc="-100" dirty="0" err="1"/>
                  <a:t>게이트의</a:t>
                </a:r>
                <a:r>
                  <a:rPr lang="ko-KR" altLang="en-US" sz="1600" spc="-100" dirty="0"/>
                  <a:t> 논리식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AB</m:t>
                    </m:r>
                  </m:oMath>
                </a14:m>
                <a:r>
                  <a:rPr lang="ko-KR" altLang="en-US" sz="1600" spc="-100" dirty="0"/>
                  <a:t>를 이중 부정하고 </a:t>
                </a:r>
                <a:r>
                  <a:rPr lang="ko-KR" altLang="en-US" sz="1600" spc="-100" dirty="0" err="1"/>
                  <a:t>드모르간의</a:t>
                </a:r>
                <a:r>
                  <a:rPr lang="ko-KR" altLang="en-US" sz="1600" spc="-100" dirty="0"/>
                  <a:t> 정리를 적용해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AB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b="0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</m:acc>
                      </m:e>
                    </m:acc>
                  </m:oMath>
                </a14:m>
                <a:r>
                  <a:rPr lang="ko-KR" altLang="en-US" sz="1600" spc="-100" dirty="0"/>
                  <a:t>로 변형하여 논리 회로를 구성한다</a:t>
                </a:r>
                <a:r>
                  <a:rPr lang="en-US" altLang="ko-KR" sz="1600" spc="-100" dirty="0"/>
                  <a:t>.</a:t>
                </a:r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OR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r>
                  <a:rPr lang="en-US" altLang="ko-KR" sz="1600" spc="-100" dirty="0"/>
                  <a:t>OR </a:t>
                </a:r>
                <a:r>
                  <a:rPr lang="ko-KR" altLang="en-US" sz="1600" spc="-100" dirty="0" err="1"/>
                  <a:t>게이트의</a:t>
                </a:r>
                <a:r>
                  <a:rPr lang="ko-KR" altLang="en-US" sz="1600" spc="-100" dirty="0"/>
                  <a:t> 논리식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ko-KR" altLang="en-US" sz="1600" spc="-100" dirty="0"/>
                  <a:t>를 이중 부정하고 </a:t>
                </a:r>
                <a:r>
                  <a:rPr lang="ko-KR" altLang="en-US" sz="1600" spc="-100" dirty="0" err="1"/>
                  <a:t>드모르간의</a:t>
                </a:r>
                <a:r>
                  <a:rPr lang="ko-KR" altLang="en-US" sz="1600" spc="-100" dirty="0"/>
                  <a:t> 정리를 적용해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ko-KR" sz="17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sz="1700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</m:acc>
                      </m:e>
                    </m:acc>
                  </m:oMath>
                </a14:m>
                <a:r>
                  <a:rPr lang="ko-KR" altLang="en-US" sz="1600" spc="-100" dirty="0"/>
                  <a:t>로 변형하여 논리 회로를 구성한다</a:t>
                </a:r>
                <a:r>
                  <a:rPr lang="en-US" altLang="ko-KR" sz="1600" spc="-100" dirty="0"/>
                  <a:t>.</a:t>
                </a:r>
              </a:p>
              <a:p>
                <a:pPr marL="447675" lvl="2" indent="-15875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</a:pPr>
                <a:endParaRPr lang="en-US" altLang="ko-KR" sz="1600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72816"/>
            <a:ext cx="6136345" cy="170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4869161"/>
            <a:ext cx="6272784" cy="16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04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342900">
                  <a:lnSpc>
                    <a:spcPct val="110000"/>
                  </a:lnSpc>
                  <a:spcAft>
                    <a:spcPts val="2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q"/>
                </a:pPr>
                <a:r>
                  <a:rPr lang="en-US" altLang="ko-KR" sz="2000" b="1" spc="-100" dirty="0"/>
                  <a:t>XOR </a:t>
                </a:r>
                <a:r>
                  <a:rPr lang="ko-KR" altLang="en-US" sz="2000" b="1" spc="-100" dirty="0" err="1"/>
                  <a:t>게이트</a:t>
                </a:r>
                <a:r>
                  <a:rPr lang="ko-KR" altLang="en-US" sz="2000" b="1" spc="-100" dirty="0"/>
                  <a:t> 구성</a:t>
                </a:r>
                <a:endParaRPr lang="en-US" altLang="ko-KR" sz="2000" b="1" spc="-100" dirty="0"/>
              </a:p>
              <a:p>
                <a:pPr marL="542925" lvl="1" indent="-2000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700" spc="-100" dirty="0"/>
                  <a:t>2</a:t>
                </a:r>
                <a:r>
                  <a:rPr lang="ko-KR" altLang="en-US" sz="1700" spc="-100" dirty="0"/>
                  <a:t>입력 </a:t>
                </a:r>
                <a:r>
                  <a:rPr lang="en-US" altLang="ko-KR" sz="1700" spc="-100" dirty="0"/>
                  <a:t>XOR </a:t>
                </a:r>
                <a:r>
                  <a:rPr lang="ko-KR" altLang="en-US" sz="1700" spc="-100" dirty="0" err="1"/>
                  <a:t>게이트의</a:t>
                </a:r>
                <a:r>
                  <a:rPr lang="ko-KR" altLang="en-US" sz="1700" spc="-100" dirty="0"/>
                  <a:t> 논리식은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z="1700" spc="-100" dirty="0"/>
                  <a:t>로</a:t>
                </a:r>
                <a:r>
                  <a:rPr lang="en-US" altLang="ko-KR" sz="1700" spc="-100" dirty="0"/>
                  <a:t>, </a:t>
                </a:r>
                <a:r>
                  <a:rPr lang="ko-KR" altLang="en-US" sz="1700" spc="-100" dirty="0"/>
                  <a:t>두 입력이 모두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이거나 </a:t>
                </a:r>
                <a:r>
                  <a:rPr lang="en-US" altLang="ko-KR" sz="1700" spc="-100" dirty="0"/>
                  <a:t>1</a:t>
                </a:r>
                <a:r>
                  <a:rPr lang="ko-KR" altLang="en-US" sz="1700" spc="-100" dirty="0"/>
                  <a:t>이면 출력이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 된다</a:t>
                </a:r>
                <a:r>
                  <a:rPr lang="en-US" altLang="ko-KR" sz="1700" spc="-100" dirty="0"/>
                  <a:t>. </a:t>
                </a:r>
                <a:r>
                  <a:rPr lang="ko-KR" altLang="en-US" sz="1700" spc="-100" dirty="0"/>
                  <a:t>이 논리식을 불 대수 법칙으로 다음과 같이 정리하여 논리 회로를 구성한다</a:t>
                </a:r>
                <a:r>
                  <a:rPr lang="en-US" altLang="ko-KR" sz="1700" spc="-100" dirty="0"/>
                  <a:t>.</a:t>
                </a:r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508130" cy="269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와이어드</a:t>
            </a:r>
            <a:r>
              <a:rPr lang="ko-KR" altLang="en-US" sz="2200" spc="-100" dirty="0">
                <a:solidFill>
                  <a:srgbClr val="2B6278"/>
                </a:solidFill>
              </a:rPr>
              <a:t>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로직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집적 회로</a:t>
            </a:r>
            <a:r>
              <a:rPr lang="en-US" altLang="ko-KR" sz="1700" spc="-100" dirty="0"/>
              <a:t>(IC)</a:t>
            </a:r>
            <a:r>
              <a:rPr lang="ko-KR" altLang="en-US" sz="1700" spc="-100" dirty="0"/>
              <a:t>에서는 대부분 </a:t>
            </a:r>
            <a:r>
              <a:rPr lang="en-US" altLang="ko-KR" sz="1700" spc="-100" dirty="0"/>
              <a:t>NAND</a:t>
            </a:r>
            <a:r>
              <a:rPr lang="ko-KR" altLang="en-US" sz="1700" spc="-100" dirty="0"/>
              <a:t>나 </a:t>
            </a:r>
            <a:r>
              <a:rPr lang="en-US" altLang="ko-KR" sz="1700" spc="-100" dirty="0"/>
              <a:t>NOR </a:t>
            </a:r>
            <a:r>
              <a:rPr lang="ko-KR" altLang="en-US" sz="1700" spc="-100" dirty="0" err="1"/>
              <a:t>게이트</a:t>
            </a:r>
            <a:r>
              <a:rPr lang="ko-KR" altLang="en-US" sz="1700" spc="-100" dirty="0"/>
              <a:t> 형태로 구성한다</a:t>
            </a:r>
            <a:r>
              <a:rPr lang="en-US" altLang="ko-KR" sz="1700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둘 이상의 </a:t>
            </a:r>
            <a:r>
              <a:rPr lang="en-US" altLang="ko-KR" sz="1700" spc="-100" dirty="0"/>
              <a:t>NAND </a:t>
            </a:r>
            <a:r>
              <a:rPr lang="ko-KR" altLang="en-US" sz="1700" spc="-100" dirty="0"/>
              <a:t>또는 </a:t>
            </a:r>
            <a:r>
              <a:rPr lang="en-US" altLang="ko-KR" sz="1700" spc="-100" dirty="0"/>
              <a:t>NOR </a:t>
            </a:r>
            <a:r>
              <a:rPr lang="ko-KR" altLang="en-US" sz="1700" spc="-100" dirty="0" err="1"/>
              <a:t>게이트의</a:t>
            </a:r>
            <a:r>
              <a:rPr lang="ko-KR" altLang="en-US" sz="1700" spc="-100" dirty="0"/>
              <a:t> 출력을 연결해 특정 논리 함수를 수행하는 형태를 </a:t>
            </a:r>
            <a:r>
              <a:rPr lang="ko-KR" altLang="en-US" sz="1700" b="1" spc="-100" dirty="0" err="1">
                <a:solidFill>
                  <a:srgbClr val="00B0F0"/>
                </a:solidFill>
              </a:rPr>
              <a:t>와이어드</a:t>
            </a:r>
            <a:r>
              <a:rPr lang="ko-KR" altLang="en-US" sz="1700" b="1" spc="-100" dirty="0">
                <a:solidFill>
                  <a:srgbClr val="00B0F0"/>
                </a:solidFill>
              </a:rPr>
              <a:t> </a:t>
            </a:r>
            <a:r>
              <a:rPr lang="ko-KR" altLang="en-US" sz="1700" b="1" spc="-100" dirty="0" err="1">
                <a:solidFill>
                  <a:srgbClr val="00B0F0"/>
                </a:solidFill>
              </a:rPr>
              <a:t>로직</a:t>
            </a:r>
            <a:r>
              <a:rPr lang="en-US" altLang="ko-KR" sz="1700" spc="-100" dirty="0"/>
              <a:t>(wired logic)</a:t>
            </a:r>
            <a:r>
              <a:rPr lang="ko-KR" altLang="en-US" sz="1700" spc="-100" dirty="0"/>
              <a:t>이라고 한다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07275"/>
            <a:ext cx="6553676" cy="246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5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</p:spPr>
            <p:txBody>
              <a:bodyPr>
                <a:normAutofit/>
              </a:bodyPr>
              <a:lstStyle/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기본적인 불 </a:t>
                </a:r>
                <a:r>
                  <a:rPr lang="ko-KR" altLang="en-US" sz="1700" spc="-100" dirty="0" err="1"/>
                  <a:t>대수식은</a:t>
                </a: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AND, OR, NOT</a:t>
                </a:r>
                <a:r>
                  <a:rPr lang="ko-KR" altLang="en-US" sz="1700" spc="-100" dirty="0"/>
                  <a:t>을 이용하여 표현 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식은 곱셈의 형식으로 표현하고</a:t>
                </a:r>
                <a:r>
                  <a:rPr lang="en-US" altLang="ko-KR" sz="1700" spc="-100" dirty="0"/>
                  <a:t>, OR </a:t>
                </a:r>
                <a:r>
                  <a:rPr lang="ko-KR" altLang="en-US" sz="1700" spc="-100" dirty="0"/>
                  <a:t>식은 덧셈의 형식으로 표현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</a:t>
                </a:r>
                <a:r>
                  <a:rPr lang="en-US" altLang="ko-KR" sz="1700" spc="-100" dirty="0"/>
                  <a:t>NOT</a:t>
                </a:r>
                <a:r>
                  <a:rPr lang="ko-KR" altLang="en-US" sz="1700" spc="-100" dirty="0"/>
                  <a:t>식은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ko-KR" altLang="en-US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700" spc="-100" dirty="0"/>
                  <a:t>또는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Aˊ</a:t>
                </a:r>
                <a:r>
                  <a:rPr lang="en-US" altLang="ko-KR" sz="1700" spc="-100" dirty="0"/>
                  <a:t> </a:t>
                </a:r>
                <a:r>
                  <a:rPr lang="ko-KR" altLang="en-US" sz="1700" spc="-100" dirty="0"/>
                  <a:t>로 표현</a:t>
                </a:r>
              </a:p>
              <a:p>
                <a:pPr marL="542925" lvl="1" indent="-179388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맑은 고딕" panose="020B0503020000020004" pitchFamily="50" charset="-127"/>
                  <a:buChar char="•"/>
                </a:pPr>
                <a:r>
                  <a:rPr lang="ko-KR" altLang="en-US" sz="1700" spc="-100" dirty="0"/>
                  <a:t> 완전한 논리식은 입력 항목들의 상태에 따른 출력을 결정하는 식</a:t>
                </a:r>
              </a:p>
            </p:txBody>
          </p:sp>
        </mc:Choice>
        <mc:Fallback xmlns="">
          <p:sp>
            <p:nvSpPr>
              <p:cNvPr id="9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692696"/>
                <a:ext cx="8963994" cy="5669958"/>
              </a:xfrm>
              <a:blipFill rotWithShape="1">
                <a:blip r:embed="rId3"/>
                <a:stretch>
                  <a:fillRect t="-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19"/>
          <p:cNvSpPr>
            <a:spLocks noChangeArrowheads="1"/>
          </p:cNvSpPr>
          <p:nvPr/>
        </p:nvSpPr>
        <p:spPr bwMode="auto">
          <a:xfrm>
            <a:off x="829171" y="2420888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894884" y="2559001"/>
            <a:ext cx="2198687" cy="3730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7" name="직사각형 23"/>
          <p:cNvSpPr>
            <a:spLocks noChangeArrowheads="1"/>
          </p:cNvSpPr>
          <p:nvPr/>
        </p:nvSpPr>
        <p:spPr bwMode="auto">
          <a:xfrm>
            <a:off x="892671" y="2446288"/>
            <a:ext cx="500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and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 논리식</a:t>
            </a:r>
          </a:p>
        </p:txBody>
      </p:sp>
      <p:sp>
        <p:nvSpPr>
          <p:cNvPr id="8" name="모서리가 둥근 직사각형 28"/>
          <p:cNvSpPr>
            <a:spLocks noChangeArrowheads="1"/>
          </p:cNvSpPr>
          <p:nvPr/>
        </p:nvSpPr>
        <p:spPr bwMode="auto">
          <a:xfrm>
            <a:off x="846634" y="3222576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94884" y="3360688"/>
            <a:ext cx="2216150" cy="37306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1" name="직사각형 30"/>
          <p:cNvSpPr>
            <a:spLocks noChangeArrowheads="1"/>
          </p:cNvSpPr>
          <p:nvPr/>
        </p:nvSpPr>
        <p:spPr bwMode="auto">
          <a:xfrm>
            <a:off x="910134" y="3247976"/>
            <a:ext cx="500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or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 논리식</a:t>
            </a:r>
          </a:p>
        </p:txBody>
      </p:sp>
      <p:sp>
        <p:nvSpPr>
          <p:cNvPr id="12" name="모서리가 둥근 직사각형 31"/>
          <p:cNvSpPr>
            <a:spLocks noChangeArrowheads="1"/>
          </p:cNvSpPr>
          <p:nvPr/>
        </p:nvSpPr>
        <p:spPr bwMode="auto">
          <a:xfrm>
            <a:off x="827584" y="4014738"/>
            <a:ext cx="7397750" cy="647700"/>
          </a:xfrm>
          <a:prstGeom prst="roundRect">
            <a:avLst>
              <a:gd name="adj" fmla="val 16667"/>
            </a:avLst>
          </a:prstGeom>
          <a:solidFill>
            <a:srgbClr val="4FB3BD">
              <a:alpha val="50980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latinLnBrk="0"/>
            <a:endParaRPr kumimoji="0" lang="ko-KR" altLang="en-US" sz="1800"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4884" y="4152851"/>
            <a:ext cx="2197100" cy="37306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14" name="직사각형 33"/>
          <p:cNvSpPr>
            <a:spLocks noChangeArrowheads="1"/>
          </p:cNvSpPr>
          <p:nvPr/>
        </p:nvSpPr>
        <p:spPr bwMode="auto">
          <a:xfrm>
            <a:off x="891084" y="4040138"/>
            <a:ext cx="500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 and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=1) or (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A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=1 and </a:t>
            </a:r>
            <a:r>
              <a:rPr kumimoji="0" lang="en-US" altLang="ko-KR" sz="1800" i="1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=0) 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일 때 </a:t>
            </a:r>
            <a:b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</a:b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출력을 </a:t>
            </a:r>
            <a:r>
              <a:rPr kumimoji="0" lang="en-US" altLang="ko-KR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800" dirty="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로 만들려는 경우 출력 논리식</a:t>
            </a:r>
          </a:p>
        </p:txBody>
      </p:sp>
      <p:graphicFrame>
        <p:nvGraphicFramePr>
          <p:cNvPr id="15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180819"/>
              </p:ext>
            </p:extLst>
          </p:nvPr>
        </p:nvGraphicFramePr>
        <p:xfrm>
          <a:off x="6514009" y="2566938"/>
          <a:ext cx="8509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444240" imgH="177480" progId="Equation.DSMT4">
                  <p:embed/>
                </p:oleObj>
              </mc:Choice>
              <mc:Fallback>
                <p:oleObj name="Equation" r:id="rId4" imgW="4442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4009" y="2566938"/>
                        <a:ext cx="8509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80591"/>
              </p:ext>
            </p:extLst>
          </p:nvPr>
        </p:nvGraphicFramePr>
        <p:xfrm>
          <a:off x="6461621" y="3367038"/>
          <a:ext cx="10699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558720" imgH="177480" progId="Equation.DSMT4">
                  <p:embed/>
                </p:oleObj>
              </mc:Choice>
              <mc:Fallback>
                <p:oleObj name="Equation" r:id="rId6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621" y="3367038"/>
                        <a:ext cx="1069975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909747"/>
              </p:ext>
            </p:extLst>
          </p:nvPr>
        </p:nvGraphicFramePr>
        <p:xfrm>
          <a:off x="6326684" y="4157613"/>
          <a:ext cx="13843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723600" imgH="177480" progId="Equation.DSMT4">
                  <p:embed/>
                </p:oleObj>
              </mc:Choice>
              <mc:Fallback>
                <p:oleObj name="Equation" r:id="rId8" imgW="723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684" y="4157613"/>
                        <a:ext cx="13843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02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Aft>
                <a:spcPts val="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불 대수 법칙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/>
              <a:t>불 대수의 모든 항은 </a:t>
            </a:r>
            <a:r>
              <a:rPr lang="en-US" altLang="ko-KR" sz="1700" spc="-100" dirty="0"/>
              <a:t>0 </a:t>
            </a:r>
            <a:r>
              <a:rPr lang="ko-KR" altLang="en-US" sz="1700" spc="-100" dirty="0"/>
              <a:t>또는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을 갖는다</a:t>
            </a:r>
            <a:r>
              <a:rPr lang="en-US" altLang="ko-KR" sz="1700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700" spc="-100" dirty="0"/>
              <a:t>[</a:t>
            </a:r>
            <a:r>
              <a:rPr lang="ko-KR" altLang="en-US" sz="1700" spc="-100" dirty="0"/>
              <a:t>표 </a:t>
            </a:r>
            <a:r>
              <a:rPr lang="en-US" altLang="ko-KR" sz="1700" spc="-100" dirty="0"/>
              <a:t>3-1]</a:t>
            </a:r>
            <a:r>
              <a:rPr lang="ko-KR" altLang="en-US" sz="1700" spc="-100" dirty="0"/>
              <a:t>은 증명 없이 사용하기로 한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와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의 불 대수 공리다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3083719" cy="317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7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9" y="764704"/>
            <a:ext cx="8121277" cy="58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82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7783830" cy="37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5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3. </a:t>
            </a:r>
            <a:endParaRPr lang="ko-KR" altLang="en-US" dirty="0"/>
          </a:p>
        </p:txBody>
      </p:sp>
      <p:sp>
        <p:nvSpPr>
          <p:cNvPr id="5" name="내용 개체 틀 27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93662" indent="0">
              <a:buNone/>
            </a:pPr>
            <a:r>
              <a:rPr lang="ko-KR" altLang="en-US" sz="2200" dirty="0"/>
              <a:t>학습목표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논리 </a:t>
            </a:r>
            <a:r>
              <a:rPr lang="ko-KR" altLang="en-US" sz="1800" spc="-100" dirty="0" err="1"/>
              <a:t>게이트의</a:t>
            </a:r>
            <a:r>
              <a:rPr lang="ko-KR" altLang="en-US" sz="1800" spc="-100" dirty="0"/>
              <a:t> 동작 원리와 </a:t>
            </a:r>
            <a:r>
              <a:rPr lang="ko-KR" altLang="en-US" sz="1800" spc="-100" dirty="0" err="1"/>
              <a:t>진리표</a:t>
            </a:r>
            <a:r>
              <a:rPr lang="en-US" altLang="ko-KR" sz="1800" spc="-100" dirty="0"/>
              <a:t>, </a:t>
            </a:r>
            <a:r>
              <a:rPr lang="ko-KR" altLang="en-US" sz="1800" spc="-100" dirty="0" err="1"/>
              <a:t>게이트</a:t>
            </a:r>
            <a:r>
              <a:rPr lang="ko-KR" altLang="en-US" sz="1800" spc="-100" dirty="0"/>
              <a:t> 기호를 이해하고 이를 활용할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 </a:t>
            </a:r>
            <a:r>
              <a:rPr lang="ko-KR" altLang="en-US" sz="1800" spc="-100" dirty="0"/>
              <a:t>곱의 합과 </a:t>
            </a:r>
            <a:r>
              <a:rPr lang="ko-KR" altLang="en-US" sz="1800" spc="-100" dirty="0" err="1"/>
              <a:t>최소항</a:t>
            </a:r>
            <a:r>
              <a:rPr lang="en-US" altLang="ko-KR" sz="1800" spc="-100" dirty="0"/>
              <a:t>, </a:t>
            </a:r>
            <a:r>
              <a:rPr lang="ko-KR" altLang="en-US" sz="1800" spc="-100" dirty="0"/>
              <a:t>합의 곱과 최대항의 개념을 이해하고 이를 활용할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여러 가지 조합 논리 회로의 동작 원리를 이해하고 응용 회로를 설계할 수 있다</a:t>
            </a:r>
            <a:r>
              <a:rPr lang="en-US" altLang="ko-KR" sz="1800" spc="-100" dirty="0"/>
              <a:t>.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•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여러 가지 순서 논리 회로의 동작 원리를 이해하고 응용 회로를 설계할 수 있다</a:t>
            </a:r>
            <a:r>
              <a:rPr lang="en-US" altLang="ko-KR" sz="1800" spc="-100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93662" indent="0">
              <a:buNone/>
            </a:pPr>
            <a:r>
              <a:rPr lang="ko-KR" altLang="en-US" sz="2200" dirty="0"/>
              <a:t>내용 </a:t>
            </a:r>
            <a:endParaRPr lang="en-US" altLang="ko-KR" sz="22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01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논리 </a:t>
            </a:r>
            <a:r>
              <a:rPr lang="ko-KR" altLang="en-US" sz="1800" spc="-100" dirty="0" err="1"/>
              <a:t>게이트</a:t>
            </a:r>
            <a:endParaRPr lang="ko-KR" altLang="en-US" sz="1800" spc="-100" dirty="0"/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02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불 대수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03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조합 논리 회로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04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순서 논리 회로</a:t>
            </a:r>
          </a:p>
          <a:p>
            <a:pPr marL="357188" lvl="1" indent="0">
              <a:buNone/>
            </a:pPr>
            <a:r>
              <a:rPr lang="en-US" altLang="ko-KR" sz="1800" spc="-100" dirty="0">
                <a:solidFill>
                  <a:srgbClr val="00B0F0"/>
                </a:solidFill>
              </a:rPr>
              <a:t>05</a:t>
            </a:r>
            <a:r>
              <a:rPr lang="en-US" altLang="ko-KR" sz="1800" spc="-100" dirty="0"/>
              <a:t> </a:t>
            </a:r>
            <a:r>
              <a:rPr lang="ko-KR" altLang="en-US" sz="1800" spc="-100" dirty="0"/>
              <a:t>집적 회로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40704" y="306896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8803704" y="253556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진리표를</a:t>
            </a:r>
            <a:r>
              <a:rPr lang="ko-KR" altLang="en-US" sz="1800" spc="-100" dirty="0"/>
              <a:t> 이용한 분배법칙 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ko-KR" sz="1800" i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800" spc="-100" dirty="0"/>
              <a:t>의 증명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5610701" cy="375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5781278" y="5015199"/>
            <a:ext cx="14286" cy="6620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285381" y="5021549"/>
            <a:ext cx="2" cy="6556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75856" y="5677188"/>
            <a:ext cx="251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812431" y="5477162"/>
            <a:ext cx="143668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algn="ctr"/>
            <a:r>
              <a:rPr lang="ko-KR" altLang="en-US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결과</a:t>
            </a:r>
          </a:p>
        </p:txBody>
      </p:sp>
    </p:spTree>
    <p:extLst>
      <p:ext uri="{BB962C8B-B14F-4D97-AF65-F5344CB8AC3E}">
        <p14:creationId xmlns:p14="http://schemas.microsoft.com/office/powerpoint/2010/main" val="297624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spc="-100" dirty="0" err="1"/>
              <a:t>진리표를</a:t>
            </a:r>
            <a:r>
              <a:rPr lang="ko-KR" altLang="en-US" sz="1800" spc="-100" dirty="0"/>
              <a:t> 이용한 </a:t>
            </a:r>
            <a:r>
              <a:rPr lang="ko-KR" altLang="en-US" sz="1800" spc="-100" dirty="0" err="1"/>
              <a:t>드모르간의</a:t>
            </a:r>
            <a:r>
              <a:rPr lang="ko-KR" altLang="en-US" sz="1800" spc="-100" dirty="0"/>
              <a:t> 정리 증명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493246" y="3461801"/>
            <a:ext cx="14286" cy="6620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997349" y="3468151"/>
            <a:ext cx="2" cy="6556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987824" y="4123790"/>
            <a:ext cx="25197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524399" y="3923764"/>
            <a:ext cx="143668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algn="ctr"/>
            <a:r>
              <a:rPr lang="ko-KR" altLang="en-US" sz="18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결과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5334000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0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 err="1"/>
              <a:t>드모르간의</a:t>
            </a:r>
            <a:r>
              <a:rPr lang="ko-KR" altLang="en-US" sz="1700" spc="-100" dirty="0"/>
              <a:t> 정리는 논리 </a:t>
            </a:r>
            <a:r>
              <a:rPr lang="ko-KR" altLang="en-US" sz="1700" spc="-100" dirty="0" err="1"/>
              <a:t>게이트로</a:t>
            </a:r>
            <a:r>
              <a:rPr lang="ko-KR" altLang="en-US" sz="1700" spc="-100" dirty="0"/>
              <a:t> 표현할 수 있고 항이 많아도 동일하게 적용할 수 있다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33875"/>
            <a:ext cx="6936867" cy="25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76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불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대수식의</a:t>
            </a:r>
            <a:r>
              <a:rPr lang="ko-KR" altLang="en-US" sz="2200" spc="-100" dirty="0">
                <a:solidFill>
                  <a:srgbClr val="2B6278"/>
                </a:solidFill>
              </a:rPr>
              <a:t> 표현 형태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447675" lvl="1" indent="-28575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곱의 합과 </a:t>
            </a:r>
            <a:r>
              <a:rPr lang="ko-KR" altLang="en-US" sz="2000" b="1" spc="-100" dirty="0" err="1"/>
              <a:t>최소항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b="1" spc="-100" dirty="0">
                <a:solidFill>
                  <a:srgbClr val="00B0F0"/>
                </a:solidFill>
              </a:rPr>
              <a:t>곱의 합</a:t>
            </a:r>
            <a:r>
              <a:rPr lang="en-US" altLang="ko-KR" sz="1700" spc="-100" dirty="0"/>
              <a:t>(SOP, Sum Of Product)</a:t>
            </a:r>
            <a:r>
              <a:rPr lang="ko-KR" altLang="en-US" sz="1700" spc="-100" dirty="0"/>
              <a:t>은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단계인 입력이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곱의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구성되고</a:t>
            </a:r>
            <a:r>
              <a:rPr lang="en-US" altLang="ko-KR" sz="1700" spc="-100" dirty="0"/>
              <a:t>, 2</a:t>
            </a:r>
            <a:r>
              <a:rPr lang="ko-KR" altLang="en-US" sz="1700" spc="-100" dirty="0"/>
              <a:t>단계인 출력이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합의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만들어진 논리식이다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59731"/>
            <a:ext cx="3973068" cy="209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81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285750">
                  <a:lnSpc>
                    <a:spcPct val="110000"/>
                  </a:lnSpc>
                  <a:spcBef>
                    <a:spcPts val="180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ko-KR" altLang="en-US" sz="1800" b="1" spc="-100" dirty="0"/>
                  <a:t>최소항</a:t>
                </a:r>
                <a:endParaRPr lang="en-US" altLang="ko-KR" sz="1800" b="1" spc="-100" dirty="0"/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b="1" spc="-100" dirty="0" err="1">
                    <a:solidFill>
                      <a:srgbClr val="00B0F0"/>
                    </a:solidFill>
                  </a:rPr>
                  <a:t>최소항</a:t>
                </a:r>
                <a:r>
                  <a:rPr lang="en-US" altLang="ko-KR" sz="1700" spc="-100" dirty="0"/>
                  <a:t>(</a:t>
                </a:r>
                <a:r>
                  <a:rPr lang="en-US" altLang="ko-KR" sz="1700" spc="-100" dirty="0" err="1"/>
                  <a:t>minterm</a:t>
                </a:r>
                <a:r>
                  <a:rPr lang="en-US" altLang="ko-KR" sz="1700" spc="-100" dirty="0"/>
                  <a:t>)</a:t>
                </a:r>
                <a:r>
                  <a:rPr lang="ko-KR" altLang="en-US" sz="1700" spc="-100" dirty="0"/>
                  <a:t>은 입력 변수를 모두 포함하는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항이다</a:t>
                </a:r>
                <a:r>
                  <a:rPr lang="en-US" altLang="ko-KR" sz="1700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spc="-100" dirty="0" err="1"/>
                  <a:t>최소항은</a:t>
                </a:r>
                <a:r>
                  <a:rPr lang="ko-KR" altLang="en-US" sz="1700" spc="-100" dirty="0"/>
                  <a:t> 입력이 </a:t>
                </a:r>
                <a:r>
                  <a:rPr lang="en-US" altLang="ko-KR" sz="1700" spc="-100" dirty="0"/>
                  <a:t>0</a:t>
                </a:r>
                <a:r>
                  <a:rPr lang="ko-KR" altLang="en-US" sz="1700" spc="-100" dirty="0"/>
                  <a:t>이면 입력 변수의 부정을 쓰고</a:t>
                </a:r>
                <a:r>
                  <a:rPr lang="en-US" altLang="ko-KR" sz="1700" spc="-100" dirty="0"/>
                  <a:t>, </a:t>
                </a:r>
                <a:r>
                  <a:rPr lang="ko-KR" altLang="en-US" sz="1700" spc="-100" dirty="0"/>
                  <a:t>입력이 </a:t>
                </a:r>
                <a:r>
                  <a:rPr lang="en-US" altLang="ko-KR" sz="1700" spc="-100" dirty="0"/>
                  <a:t>1</a:t>
                </a:r>
                <a:r>
                  <a:rPr lang="ko-KR" altLang="en-US" sz="1700" spc="-100" dirty="0"/>
                  <a:t>이면 입력 변수를 그대로 쓴 후 </a:t>
                </a:r>
                <a:r>
                  <a:rPr lang="en-US" altLang="ko-KR" sz="1700" spc="-100" dirty="0"/>
                  <a:t>AND</a:t>
                </a:r>
                <a:r>
                  <a:rPr lang="ko-KR" altLang="en-US" sz="1700" spc="-100" dirty="0"/>
                  <a:t>로 결합한다</a:t>
                </a:r>
                <a:r>
                  <a:rPr lang="en-US" altLang="ko-KR" sz="1700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700" spc="-100" dirty="0"/>
                  <a:t>예를 들어 입력 변수가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700" spc="-100" dirty="0"/>
                  <a:t>,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ko-KR" altLang="en-US" sz="1700" spc="-100" dirty="0"/>
                  <a:t>일 때 만들 수 있는 </a:t>
                </a:r>
                <a:r>
                  <a:rPr lang="ko-KR" altLang="en-US" sz="1700" spc="-100" dirty="0" err="1"/>
                  <a:t>최소항은</a:t>
                </a:r>
                <a:r>
                  <a:rPr lang="ko-KR" altLang="en-US" sz="1700" spc="-1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lang="ko-KR" altLang="en-US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7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en-US" altLang="ko-KR" sz="1700" spc="-100" dirty="0"/>
                  <a:t> 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 sz="1700" spc="-100" dirty="0"/>
                  <a:t>, 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 </a:t>
                </a:r>
                <a:r>
                  <a:rPr lang="ko-KR" altLang="en-US" sz="1700" spc="-100" dirty="0"/>
                  <a:t>다</a:t>
                </a:r>
                <a:r>
                  <a:rPr lang="en-US" altLang="ko-KR" sz="1700" spc="-100" dirty="0"/>
                  <a:t>.</a:t>
                </a:r>
                <a:endParaRPr lang="ko-KR" altLang="en-US" sz="1700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5233511" cy="351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14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최소항</a:t>
            </a:r>
            <a:r>
              <a:rPr lang="ko-KR" altLang="en-US" sz="1800" b="1" spc="-100" dirty="0"/>
              <a:t> 식</a:t>
            </a:r>
            <a:endParaRPr lang="en-US" altLang="ko-KR" sz="18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spc="-100" dirty="0" err="1"/>
              <a:t>최소항</a:t>
            </a:r>
            <a:r>
              <a:rPr lang="ko-KR" altLang="en-US" sz="1700" spc="-100" dirty="0"/>
              <a:t> 식은 출력이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이 되는 항의 입력 변수를 </a:t>
            </a:r>
            <a:r>
              <a:rPr lang="en-US" altLang="ko-KR" sz="1700" spc="-100" dirty="0"/>
              <a:t>AND </a:t>
            </a:r>
            <a:r>
              <a:rPr lang="ko-KR" altLang="en-US" sz="1700" spc="-100" dirty="0"/>
              <a:t>연산하고</a:t>
            </a:r>
            <a:r>
              <a:rPr lang="en-US" altLang="ko-KR" sz="1700" spc="-100" dirty="0"/>
              <a:t>,</a:t>
            </a:r>
            <a:r>
              <a:rPr lang="ko-KR" altLang="en-US" sz="1700" spc="-100" dirty="0"/>
              <a:t> 각 항을 </a:t>
            </a:r>
            <a:r>
              <a:rPr lang="en-US" altLang="ko-KR" sz="1700" spc="-100" dirty="0"/>
              <a:t>OR </a:t>
            </a:r>
            <a:r>
              <a:rPr lang="ko-KR" altLang="en-US" sz="1700" spc="-100" dirty="0"/>
              <a:t>연산하는 식이다</a:t>
            </a:r>
            <a:r>
              <a:rPr lang="en-US" altLang="ko-KR" sz="1700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66093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81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합의 곱과 </a:t>
            </a:r>
            <a:r>
              <a:rPr lang="ko-KR" altLang="en-US" sz="2000" b="1" spc="-100" dirty="0" err="1"/>
              <a:t>최대항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700" b="1" spc="-100" dirty="0">
                <a:solidFill>
                  <a:srgbClr val="00B0F0"/>
                </a:solidFill>
              </a:rPr>
              <a:t>합의 곱</a:t>
            </a:r>
            <a:r>
              <a:rPr lang="en-US" altLang="ko-KR" sz="1700" spc="-100" dirty="0"/>
              <a:t>(POS, Product Of Sum)</a:t>
            </a:r>
            <a:r>
              <a:rPr lang="ko-KR" altLang="en-US" sz="1700" spc="-100" dirty="0"/>
              <a:t>은 </a:t>
            </a:r>
            <a:r>
              <a:rPr lang="en-US" altLang="ko-KR" sz="1700" spc="-100" dirty="0"/>
              <a:t>1</a:t>
            </a:r>
            <a:r>
              <a:rPr lang="ko-KR" altLang="en-US" sz="1700" spc="-100" dirty="0"/>
              <a:t>단계인 입력이 </a:t>
            </a:r>
            <a:r>
              <a:rPr lang="en-US" altLang="ko-KR" sz="1700" spc="-100" dirty="0"/>
              <a:t>OR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합의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구성되고</a:t>
            </a:r>
            <a:r>
              <a:rPr lang="en-US" altLang="ko-KR" sz="1700" spc="-100" dirty="0"/>
              <a:t>, 2</a:t>
            </a:r>
            <a:r>
              <a:rPr lang="ko-KR" altLang="en-US" sz="1700" spc="-100" dirty="0"/>
              <a:t>단계인 출력이 </a:t>
            </a:r>
            <a:r>
              <a:rPr lang="en-US" altLang="ko-KR" sz="1700" spc="-100" dirty="0"/>
              <a:t>AND</a:t>
            </a:r>
            <a:r>
              <a:rPr lang="ko-KR" altLang="en-US" sz="1700" spc="-100" dirty="0"/>
              <a:t>항</a:t>
            </a:r>
            <a:r>
              <a:rPr lang="en-US" altLang="ko-KR" sz="1700" spc="-100" dirty="0"/>
              <a:t>(</a:t>
            </a:r>
            <a:r>
              <a:rPr lang="ko-KR" altLang="en-US" sz="1700" spc="-100" dirty="0"/>
              <a:t>곱의 항</a:t>
            </a:r>
            <a:r>
              <a:rPr lang="en-US" altLang="ko-KR" sz="1700" spc="-100" dirty="0"/>
              <a:t>)</a:t>
            </a:r>
            <a:r>
              <a:rPr lang="ko-KR" altLang="en-US" sz="1700" spc="-100" dirty="0"/>
              <a:t>으로 만들어진 논리식이다</a:t>
            </a:r>
            <a:r>
              <a:rPr lang="en-US" altLang="ko-KR" sz="1700" spc="-100" dirty="0"/>
              <a:t>.</a:t>
            </a:r>
            <a:endParaRPr lang="ko-KR" altLang="en-US" sz="1700" spc="-1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78" y="1988840"/>
            <a:ext cx="4897279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978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</p:spPr>
            <p:txBody>
              <a:bodyPr/>
              <a:lstStyle/>
              <a:p>
                <a:pPr marL="447675" lvl="1" indent="-285750">
                  <a:lnSpc>
                    <a:spcPct val="110000"/>
                  </a:lnSpc>
                  <a:spcBef>
                    <a:spcPts val="1800"/>
                  </a:spcBef>
                  <a:spcAft>
                    <a:spcPts val="600"/>
                  </a:spcAft>
                  <a:buClr>
                    <a:srgbClr val="2B6278"/>
                  </a:buClr>
                  <a:buFont typeface="Wingdings" panose="05000000000000000000" pitchFamily="2" charset="2"/>
                  <a:buChar char="v"/>
                </a:pPr>
                <a:r>
                  <a:rPr lang="ko-KR" altLang="en-US" sz="1800" b="1" spc="-100" dirty="0"/>
                  <a:t>최대항</a:t>
                </a:r>
                <a:endParaRPr lang="en-US" altLang="ko-KR" sz="1800" b="1" spc="-100" dirty="0"/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 err="1"/>
                  <a:t>최대항</a:t>
                </a:r>
                <a:r>
                  <a:rPr lang="en-US" altLang="ko-KR" spc="-100" dirty="0"/>
                  <a:t>(</a:t>
                </a:r>
                <a:r>
                  <a:rPr lang="en-US" altLang="ko-KR" spc="-100" dirty="0" err="1"/>
                  <a:t>maxterm</a:t>
                </a:r>
                <a:r>
                  <a:rPr lang="en-US" altLang="ko-KR" spc="-100" dirty="0"/>
                  <a:t>)</a:t>
                </a:r>
                <a:r>
                  <a:rPr lang="ko-KR" altLang="en-US" spc="-100" dirty="0"/>
                  <a:t>은 입력 변수를 모두 포함하는 </a:t>
                </a:r>
                <a:r>
                  <a:rPr lang="en-US" altLang="ko-KR" spc="-100" dirty="0"/>
                  <a:t>OR</a:t>
                </a:r>
                <a:r>
                  <a:rPr lang="ko-KR" altLang="en-US" spc="-100" dirty="0"/>
                  <a:t>항이다</a:t>
                </a:r>
                <a:r>
                  <a:rPr lang="en-US" altLang="ko-KR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 err="1"/>
                  <a:t>최대항은</a:t>
                </a:r>
                <a:r>
                  <a:rPr lang="ko-KR" altLang="en-US" spc="-100" dirty="0"/>
                  <a:t> 입력이 </a:t>
                </a:r>
                <a:r>
                  <a:rPr lang="en-US" altLang="ko-KR" spc="-100" dirty="0"/>
                  <a:t>0</a:t>
                </a:r>
                <a:r>
                  <a:rPr lang="ko-KR" altLang="en-US" spc="-100" dirty="0"/>
                  <a:t>이면 입력 변수를 그대로 쓰고</a:t>
                </a:r>
                <a:r>
                  <a:rPr lang="en-US" altLang="ko-KR" spc="-100" dirty="0"/>
                  <a:t>, </a:t>
                </a:r>
                <a:r>
                  <a:rPr lang="ko-KR" altLang="en-US" spc="-100" dirty="0"/>
                  <a:t>입력이 </a:t>
                </a:r>
                <a:r>
                  <a:rPr lang="en-US" altLang="ko-KR" spc="-100" dirty="0"/>
                  <a:t>1</a:t>
                </a:r>
                <a:r>
                  <a:rPr lang="ko-KR" altLang="en-US" spc="-100" dirty="0"/>
                  <a:t>이면 입력 변수의 부정을 쓴 후 </a:t>
                </a:r>
                <a:r>
                  <a:rPr lang="en-US" altLang="ko-KR" spc="-100" dirty="0"/>
                  <a:t>OR</a:t>
                </a:r>
                <a:r>
                  <a:rPr lang="ko-KR" altLang="en-US" spc="-100" dirty="0"/>
                  <a:t>로 결합한다</a:t>
                </a:r>
                <a:r>
                  <a:rPr lang="en-US" altLang="ko-KR" spc="-100" dirty="0"/>
                  <a:t>. </a:t>
                </a:r>
              </a:p>
              <a:p>
                <a:pPr marL="542925" lvl="1" indent="-161925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100" dirty="0"/>
                  <a:t>예를 들어 논리 변수가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pc="-100" dirty="0"/>
                  <a:t>,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ko-KR" altLang="en-US" spc="-100" dirty="0"/>
                  <a:t>일 때 만들 수 있는 </a:t>
                </a:r>
                <a:r>
                  <a:rPr lang="ko-KR" altLang="en-US" spc="-100" dirty="0" err="1"/>
                  <a:t>최대항은</a:t>
                </a:r>
                <a:r>
                  <a:rPr lang="ko-KR" altLang="en-US" spc="-100" dirty="0"/>
                  <a:t> </a:t>
                </a:r>
                <a:r>
                  <a:rPr lang="en-US" altLang="ko-KR" sz="1700" spc="-100" dirty="0"/>
                  <a:t>(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700" spc="-100" dirty="0"/>
                  <a:t>+</a:t>
                </a:r>
                <a:r>
                  <a:rPr lang="en-US" altLang="ko-KR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700" spc="-100" dirty="0"/>
                  <a:t>),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700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sz="1700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700" spc="-100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7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1700" b="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 sz="17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sz="1700" spc="-100" dirty="0"/>
                  <a:t> </a:t>
                </a:r>
                <a:r>
                  <a:rPr lang="ko-KR" altLang="en-US" spc="-100" dirty="0"/>
                  <a:t>다</a:t>
                </a:r>
                <a:r>
                  <a:rPr lang="en-US" altLang="ko-KR" spc="-100" dirty="0"/>
                  <a:t>.</a:t>
                </a:r>
                <a:endParaRPr lang="ko-KR" altLang="en-US" spc="-100" dirty="0"/>
              </a:p>
            </p:txBody>
          </p:sp>
        </mc:Choice>
        <mc:Fallback xmlns="">
          <p:sp>
            <p:nvSpPr>
              <p:cNvPr id="6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501" y="711370"/>
                <a:ext cx="8963994" cy="5669958"/>
              </a:xfrm>
              <a:blipFill rotWithShape="1">
                <a:blip r:embed="rId2"/>
                <a:stretch>
                  <a:fillRect t="-538" r="-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5544026" cy="369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760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 err="1"/>
              <a:t>최대항</a:t>
            </a:r>
            <a:r>
              <a:rPr lang="ko-KR" altLang="en-US" sz="1800" b="1" spc="-100" dirty="0"/>
              <a:t> 식</a:t>
            </a:r>
            <a:endParaRPr lang="en-US" altLang="ko-KR" sz="18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최대항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항의 입력 변수를 </a:t>
            </a:r>
            <a:r>
              <a:rPr lang="en-US" altLang="ko-KR" spc="-100" dirty="0"/>
              <a:t>OR </a:t>
            </a:r>
            <a:r>
              <a:rPr lang="ko-KR" altLang="en-US" spc="-100" dirty="0"/>
              <a:t>연산하고</a:t>
            </a:r>
            <a:r>
              <a:rPr lang="en-US" altLang="ko-KR" spc="-100" dirty="0"/>
              <a:t>,</a:t>
            </a:r>
            <a:r>
              <a:rPr lang="ko-KR" altLang="en-US" spc="-100" dirty="0"/>
              <a:t> 각 항을 </a:t>
            </a:r>
            <a:r>
              <a:rPr lang="en-US" altLang="ko-KR" spc="-100" dirty="0"/>
              <a:t>AND </a:t>
            </a:r>
            <a:r>
              <a:rPr lang="ko-KR" altLang="en-US" spc="-100" dirty="0"/>
              <a:t>연산하는 식이다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5824442" cy="470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52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 </a:t>
            </a:r>
            <a:r>
              <a:rPr lang="ko-KR" altLang="en-US" dirty="0"/>
              <a:t>불 대수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최소항과</a:t>
            </a:r>
            <a:r>
              <a:rPr lang="ko-KR" altLang="en-US" sz="2000" b="1" spc="-100" dirty="0"/>
              <a:t> 최대항의 관계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최소항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인 항을 곱의 합</a:t>
            </a:r>
            <a:r>
              <a:rPr lang="en-US" altLang="ko-KR" spc="-100" dirty="0"/>
              <a:t>(SOP)</a:t>
            </a:r>
            <a:r>
              <a:rPr lang="ko-KR" altLang="en-US" spc="-100" dirty="0"/>
              <a:t>으로 나타낸 것이고</a:t>
            </a:r>
            <a:r>
              <a:rPr lang="en-US" altLang="ko-KR" spc="-100" dirty="0"/>
              <a:t>, </a:t>
            </a:r>
            <a:r>
              <a:rPr lang="ko-KR" altLang="en-US" spc="-100" dirty="0" err="1"/>
              <a:t>최대항</a:t>
            </a:r>
            <a:r>
              <a:rPr lang="ko-KR" altLang="en-US" spc="-100" dirty="0"/>
              <a:t> 식은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인 항을 합의 곱</a:t>
            </a:r>
            <a:r>
              <a:rPr lang="en-US" altLang="ko-KR" spc="-100" dirty="0"/>
              <a:t>(POS)</a:t>
            </a:r>
            <a:r>
              <a:rPr lang="ko-KR" altLang="en-US" spc="-100" dirty="0"/>
              <a:t>으로 나타낸 것이다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따라서 </a:t>
            </a:r>
            <a:r>
              <a:rPr lang="ko-KR" altLang="en-US" spc="-100" dirty="0" err="1"/>
              <a:t>최소항과</a:t>
            </a:r>
            <a:r>
              <a:rPr lang="ko-KR" altLang="en-US" spc="-100" dirty="0"/>
              <a:t> </a:t>
            </a:r>
            <a:r>
              <a:rPr lang="ko-KR" altLang="en-US" spc="-100" dirty="0" err="1"/>
              <a:t>최대항은</a:t>
            </a:r>
            <a:r>
              <a:rPr lang="ko-KR" altLang="en-US" spc="-100" dirty="0"/>
              <a:t> 서로 보수의 성질을 띤다고 할 수 있다</a:t>
            </a:r>
            <a:r>
              <a:rPr lang="en-US" altLang="ko-KR" spc="-100" dirty="0"/>
              <a:t>.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9" y="2348880"/>
            <a:ext cx="595561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7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논리 </a:t>
            </a:r>
            <a:r>
              <a:rPr lang="ko-KR" altLang="en-US" sz="2200" spc="-100" dirty="0" err="1">
                <a:solidFill>
                  <a:srgbClr val="2B6278"/>
                </a:solidFill>
              </a:rPr>
              <a:t>게이트의</a:t>
            </a:r>
            <a:r>
              <a:rPr lang="ko-KR" altLang="en-US" sz="2200" spc="-100" dirty="0">
                <a:solidFill>
                  <a:srgbClr val="2B6278"/>
                </a:solidFill>
              </a:rPr>
              <a:t> 개념과 종류</a:t>
            </a:r>
            <a:endParaRPr lang="en-US" altLang="ko-KR" sz="2200" spc="-100" dirty="0">
              <a:solidFill>
                <a:srgbClr val="2B6278"/>
              </a:solidFill>
            </a:endParaRPr>
          </a:p>
          <a:p>
            <a:pPr marL="363538"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en-US" altLang="ko-KR" sz="2000" b="1" spc="-100" dirty="0"/>
              <a:t> TTL</a:t>
            </a:r>
            <a:r>
              <a:rPr lang="ko-KR" altLang="en-US" sz="2000" b="1" spc="-100" dirty="0"/>
              <a:t>과 </a:t>
            </a:r>
            <a:r>
              <a:rPr lang="en-US" altLang="ko-KR" sz="2000" b="1" spc="-100" dirty="0"/>
              <a:t>CMOS </a:t>
            </a:r>
            <a:r>
              <a:rPr lang="ko-KR" altLang="en-US" sz="2000" b="1" spc="-100" dirty="0"/>
              <a:t>논리 레벨 정의영역</a:t>
            </a:r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ko-KR" altLang="en-US" sz="17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51523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148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데이터 형태에 따른 분류</a:t>
            </a:r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조합 논리 회로의 개요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조합 논리 회로</a:t>
            </a:r>
            <a:r>
              <a:rPr lang="en-US" altLang="ko-KR" spc="-100" dirty="0"/>
              <a:t>(combinational logic circuit)</a:t>
            </a:r>
            <a:r>
              <a:rPr lang="ko-KR" altLang="en-US" spc="-100" dirty="0"/>
              <a:t>는 현재 입력 값으로 출력이 결정되는 회로</a:t>
            </a: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4463415" cy="280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0" y="5229199"/>
            <a:ext cx="7063740" cy="112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98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조합 논리 회로의 종류</a:t>
            </a:r>
          </a:p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반가산기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반가산기</a:t>
            </a:r>
            <a:r>
              <a:rPr lang="en-US" altLang="ko-KR" spc="-100" dirty="0"/>
              <a:t>(Half-Adder, HA)</a:t>
            </a:r>
            <a:r>
              <a:rPr lang="ko-KR" altLang="en-US" spc="-100" dirty="0"/>
              <a:t>는 </a:t>
            </a:r>
            <a:r>
              <a:rPr lang="en-US" altLang="ko-KR" spc="-100" dirty="0"/>
              <a:t>1</a:t>
            </a:r>
            <a:r>
              <a:rPr lang="ko-KR" altLang="en-US" spc="-100" dirty="0"/>
              <a:t>자리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</a:t>
            </a:r>
            <a:r>
              <a:rPr lang="en-US" altLang="ko-KR" spc="-100" dirty="0"/>
              <a:t>2</a:t>
            </a:r>
            <a:r>
              <a:rPr lang="ko-KR" altLang="en-US" spc="-100" dirty="0"/>
              <a:t>개를 입력하여 합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pc="-100" dirty="0"/>
              <a:t>)</a:t>
            </a:r>
            <a:r>
              <a:rPr lang="ko-KR" altLang="en-US" spc="-100" dirty="0"/>
              <a:t>과 캐리</a:t>
            </a:r>
            <a:r>
              <a:rPr lang="en-US" altLang="ko-KR" spc="-100" dirty="0"/>
              <a:t>(Carry,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pc="-100" dirty="0"/>
              <a:t>)</a:t>
            </a:r>
            <a:r>
              <a:rPr lang="ko-KR" altLang="en-US" spc="-100" dirty="0"/>
              <a:t>를 출력하는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9" y="2492896"/>
            <a:ext cx="6250781" cy="403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96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전가산기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전가산기</a:t>
            </a:r>
            <a:r>
              <a:rPr lang="en-US" altLang="ko-KR" spc="-100" dirty="0"/>
              <a:t>(Full-Adder, FA)</a:t>
            </a:r>
            <a:r>
              <a:rPr lang="ko-KR" altLang="en-US" spc="-100" dirty="0"/>
              <a:t>는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입력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와 아랫자리에서 올라온 캐리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를 포함하여 </a:t>
            </a:r>
            <a:r>
              <a:rPr lang="en-US" altLang="ko-KR" spc="-100" dirty="0"/>
              <a:t>1</a:t>
            </a:r>
            <a:r>
              <a:rPr lang="ko-KR" altLang="en-US" spc="-100" dirty="0"/>
              <a:t>자리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</a:t>
            </a:r>
            <a:r>
              <a:rPr lang="en-US" altLang="ko-KR" spc="-100" dirty="0"/>
              <a:t>3</a:t>
            </a:r>
            <a:r>
              <a:rPr lang="ko-KR" altLang="en-US" spc="-100" dirty="0"/>
              <a:t>개를 더하는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0" y="1772816"/>
            <a:ext cx="612759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25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반감산기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20" dirty="0"/>
              <a:t>반감산기</a:t>
            </a:r>
            <a:r>
              <a:rPr lang="en-US" altLang="ko-KR" spc="-120" dirty="0"/>
              <a:t>(Half-</a:t>
            </a:r>
            <a:r>
              <a:rPr lang="en-US" altLang="ko-KR" spc="-120" dirty="0" err="1"/>
              <a:t>Subtractor</a:t>
            </a:r>
            <a:r>
              <a:rPr lang="en-US" altLang="ko-KR" spc="-120" dirty="0"/>
              <a:t>, HS)</a:t>
            </a:r>
            <a:r>
              <a:rPr lang="ko-KR" altLang="en-US" spc="-120" dirty="0"/>
              <a:t>는 </a:t>
            </a:r>
            <a:r>
              <a:rPr lang="en-US" altLang="ko-KR" spc="-120" dirty="0"/>
              <a:t>1</a:t>
            </a:r>
            <a:r>
              <a:rPr lang="ko-KR" altLang="en-US" spc="-120" dirty="0"/>
              <a:t>비트 </a:t>
            </a:r>
            <a:r>
              <a:rPr lang="en-US" altLang="ko-KR" spc="-120" dirty="0"/>
              <a:t>2</a:t>
            </a:r>
            <a:r>
              <a:rPr lang="ko-KR" altLang="en-US" spc="-120" dirty="0"/>
              <a:t>진수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pc="-100" dirty="0"/>
              <a:t>에서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를 빼 차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pc="-100" dirty="0"/>
              <a:t>)</a:t>
            </a:r>
            <a:r>
              <a:rPr lang="ko-KR" altLang="en-US" spc="-100" dirty="0"/>
              <a:t>와 빌림 수</a:t>
            </a:r>
            <a:r>
              <a:rPr lang="en-US" altLang="ko-KR" spc="-100" dirty="0"/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pc="-100" dirty="0"/>
              <a:t>)</a:t>
            </a:r>
            <a:r>
              <a:rPr lang="ko-KR" altLang="en-US" spc="-100" dirty="0"/>
              <a:t>를 계산하는 뺄셈회로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" y="1556792"/>
            <a:ext cx="5230368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87926"/>
            <a:ext cx="6487668" cy="186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01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전감산기</a:t>
            </a:r>
            <a:endParaRPr lang="en-US" altLang="ko-KR" sz="2000" b="1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전감산기</a:t>
            </a:r>
            <a:r>
              <a:rPr lang="en-US" altLang="ko-KR" spc="-100" dirty="0"/>
              <a:t>(Full-</a:t>
            </a:r>
            <a:r>
              <a:rPr lang="en-US" altLang="ko-KR" spc="-100" dirty="0" err="1"/>
              <a:t>Subtractor</a:t>
            </a:r>
            <a:r>
              <a:rPr lang="en-US" altLang="ko-KR" spc="-100" dirty="0"/>
              <a:t>, FS)</a:t>
            </a:r>
            <a:r>
              <a:rPr lang="ko-KR" altLang="en-US" spc="-100" dirty="0"/>
              <a:t>는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입력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ko-KR" altLang="en-US" spc="-100" dirty="0"/>
              <a:t>와 아랫자리로 빌려주는 수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/>
              <a:t>를 포함하여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pc="-100" dirty="0"/>
              <a:t>-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B-K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pc="-100" dirty="0" err="1"/>
              <a:t>를</a:t>
            </a:r>
            <a:r>
              <a:rPr lang="ko-KR" altLang="en-US" spc="-100" dirty="0"/>
              <a:t> 계산하는 조합 논리 회로</a:t>
            </a:r>
            <a:endParaRPr lang="en-US" altLang="ko-KR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" y="1844824"/>
            <a:ext cx="6940868" cy="465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67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비교기</a:t>
            </a:r>
            <a:endParaRPr lang="en-US" altLang="ko-KR" sz="2000" b="1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b="1" spc="-100" dirty="0">
                <a:solidFill>
                  <a:srgbClr val="00B0F0"/>
                </a:solidFill>
              </a:rPr>
              <a:t>2</a:t>
            </a:r>
            <a:r>
              <a:rPr lang="ko-KR" altLang="en-US" b="1" spc="-100" dirty="0">
                <a:solidFill>
                  <a:srgbClr val="00B0F0"/>
                </a:solidFill>
              </a:rPr>
              <a:t>진 비교기</a:t>
            </a:r>
            <a:r>
              <a:rPr lang="en-US" altLang="ko-KR" spc="-100" dirty="0"/>
              <a:t>(comparator)</a:t>
            </a:r>
            <a:r>
              <a:rPr lang="ko-KR" altLang="en-US" spc="-100" dirty="0"/>
              <a:t>는 두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 값의 크기를 비교하는 회로다</a:t>
            </a:r>
            <a:r>
              <a:rPr lang="en-US" altLang="ko-KR" spc="-100" dirty="0"/>
              <a:t>.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6807518" cy="317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261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 err="1"/>
              <a:t>멀티플렉서</a:t>
            </a:r>
            <a:endParaRPr lang="en-US" altLang="ko-KR" sz="2000" b="1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멀티플렉서</a:t>
            </a:r>
            <a:r>
              <a:rPr lang="en-US" altLang="ko-KR" spc="-100" dirty="0"/>
              <a:t>(multiplexer, MUX )</a:t>
            </a:r>
            <a:r>
              <a:rPr lang="ko-KR" altLang="en-US" spc="-100" dirty="0"/>
              <a:t>는 여러 개의 입력선들 중에서 하나를 선택하여 </a:t>
            </a:r>
            <a:r>
              <a:rPr lang="ko-KR" altLang="en-US" spc="-100" dirty="0" err="1"/>
              <a:t>출력선에</a:t>
            </a:r>
            <a:r>
              <a:rPr lang="ko-KR" altLang="en-US" spc="-100" dirty="0"/>
              <a:t> 연결하는 조합논리회로이다</a:t>
            </a:r>
            <a:r>
              <a:rPr lang="en-US" altLang="ko-KR" spc="-100" dirty="0"/>
              <a:t>. </a:t>
            </a:r>
            <a:r>
              <a:rPr lang="ko-KR" altLang="en-US" spc="-100" dirty="0" err="1"/>
              <a:t>선택선들의</a:t>
            </a:r>
            <a:r>
              <a:rPr lang="ko-KR" altLang="en-US" spc="-100" dirty="0"/>
              <a:t> 값에 따라서 특별한 </a:t>
            </a:r>
            <a:r>
              <a:rPr lang="ko-KR" altLang="en-US" spc="-100" dirty="0" err="1"/>
              <a:t>입력선이</a:t>
            </a:r>
            <a:r>
              <a:rPr lang="ko-KR" altLang="en-US" spc="-100" dirty="0"/>
              <a:t> 선택된다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/>
              <a:t>멀티플렉서는</a:t>
            </a:r>
            <a:r>
              <a:rPr lang="ko-KR" altLang="en-US" spc="-100" dirty="0"/>
              <a:t> 많은 입력들 중 하나를 선택하여 선택된 입력선의 </a:t>
            </a:r>
            <a:r>
              <a:rPr lang="en-US" altLang="ko-KR" spc="-100" dirty="0"/>
              <a:t>2</a:t>
            </a:r>
            <a:r>
              <a:rPr lang="ko-KR" altLang="en-US" spc="-100" dirty="0"/>
              <a:t>진 정보를 </a:t>
            </a:r>
            <a:r>
              <a:rPr lang="ko-KR" altLang="en-US" spc="-100" dirty="0" err="1"/>
              <a:t>출력선에</a:t>
            </a:r>
            <a:r>
              <a:rPr lang="ko-KR" altLang="en-US" spc="-100" dirty="0"/>
              <a:t> 넘겨주기 때문에 </a:t>
            </a:r>
            <a:r>
              <a:rPr lang="ko-KR" altLang="en-US" b="1" spc="-100" dirty="0">
                <a:solidFill>
                  <a:srgbClr val="00B0F0"/>
                </a:solidFill>
              </a:rPr>
              <a:t>데이터 </a:t>
            </a:r>
            <a:r>
              <a:rPr lang="ko-KR" altLang="en-US" b="1" spc="-100" dirty="0" err="1">
                <a:solidFill>
                  <a:srgbClr val="00B0F0"/>
                </a:solidFill>
              </a:rPr>
              <a:t>선택기</a:t>
            </a:r>
            <a:r>
              <a:rPr lang="en-US" altLang="ko-KR" spc="-100" dirty="0"/>
              <a:t>(data selector)</a:t>
            </a:r>
            <a:r>
              <a:rPr lang="ko-KR" altLang="en-US" spc="-100" dirty="0"/>
              <a:t>라 부르기도 한다</a:t>
            </a:r>
            <a:r>
              <a:rPr lang="en-US" altLang="ko-KR" spc="-1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디멀티플렉서</a:t>
            </a:r>
            <a:r>
              <a:rPr lang="en-US" altLang="ko-KR" spc="-100" dirty="0"/>
              <a:t>(</a:t>
            </a:r>
            <a:r>
              <a:rPr lang="en-US" altLang="ko-KR" spc="-100" dirty="0" err="1"/>
              <a:t>demultiplexer</a:t>
            </a:r>
            <a:r>
              <a:rPr lang="en-US" altLang="ko-KR" spc="-100" dirty="0"/>
              <a:t>, DEMUX ) </a:t>
            </a:r>
            <a:r>
              <a:rPr lang="ko-KR" altLang="en-US" spc="-100" dirty="0"/>
              <a:t>는 정보를 한 선으로 받아 </a:t>
            </a:r>
            <a:r>
              <a:rPr lang="en-US" altLang="ko-KR" spc="-100" dirty="0"/>
              <a:t>2</a:t>
            </a:r>
            <a:r>
              <a:rPr lang="en-US" altLang="ko-KR" i="1" spc="-1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pc="-100" dirty="0"/>
              <a:t> </a:t>
            </a:r>
            <a:r>
              <a:rPr lang="ko-KR" altLang="en-US" spc="-100" dirty="0"/>
              <a:t>개의 가능한 출력 선들 중 하나를 선택하여</a:t>
            </a:r>
            <a:r>
              <a:rPr lang="en-US" altLang="ko-KR" spc="-100" dirty="0"/>
              <a:t>, </a:t>
            </a:r>
            <a:r>
              <a:rPr lang="ko-KR" altLang="en-US" spc="-100" dirty="0"/>
              <a:t>받은 정보를 전송하는 회로다</a:t>
            </a:r>
            <a:r>
              <a:rPr lang="en-US" altLang="ko-KR" spc="-100" dirty="0"/>
              <a:t>. </a:t>
            </a:r>
            <a:endParaRPr lang="ko-KR" altLang="en-US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5381244" cy="354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64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(2</a:t>
            </a:r>
            <a:r>
              <a:rPr lang="ko-KR" altLang="en-US" sz="1700" spc="-100" dirty="0"/>
              <a:t>진 코드 → </a:t>
            </a:r>
            <a:r>
              <a:rPr lang="ko-KR" altLang="en-US" sz="1700" spc="-100" dirty="0" err="1"/>
              <a:t>그레이</a:t>
            </a:r>
            <a:r>
              <a:rPr lang="ko-KR" altLang="en-US" sz="1700" spc="-100" dirty="0"/>
              <a:t>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857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96752"/>
            <a:ext cx="5691281" cy="418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633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</a:t>
            </a:r>
            <a:r>
              <a:rPr lang="ko-KR" altLang="en-US" sz="1700" spc="-100" dirty="0" err="1"/>
              <a:t>그레이</a:t>
            </a:r>
            <a:r>
              <a:rPr lang="ko-KR" altLang="en-US" sz="1700" spc="-100" dirty="0"/>
              <a:t> 코드 → </a:t>
            </a:r>
            <a:r>
              <a:rPr lang="en-US" altLang="ko-KR" sz="1700" spc="-100" dirty="0"/>
              <a:t>2</a:t>
            </a:r>
            <a:r>
              <a:rPr lang="ko-KR" altLang="en-US" sz="1700" spc="-100" dirty="0"/>
              <a:t>진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557309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56" y="3190086"/>
            <a:ext cx="2834640" cy="218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40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447675" lvl="1" indent="-28575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q"/>
            </a:pPr>
            <a:r>
              <a:rPr lang="ko-KR" altLang="en-US" sz="2000" b="1" spc="-100" dirty="0"/>
              <a:t>코드 변환기 </a:t>
            </a:r>
            <a:r>
              <a:rPr lang="en-US" altLang="ko-KR" sz="1700" spc="-100" dirty="0"/>
              <a:t>(BCD </a:t>
            </a:r>
            <a:r>
              <a:rPr lang="ko-KR" altLang="en-US" sz="1700" spc="-100" dirty="0"/>
              <a:t>코드 → </a:t>
            </a:r>
            <a:r>
              <a:rPr lang="en-US" altLang="ko-KR" sz="1700" spc="-100" dirty="0"/>
              <a:t>3</a:t>
            </a:r>
            <a:r>
              <a:rPr lang="ko-KR" altLang="en-US" sz="1700" spc="-100" dirty="0"/>
              <a:t>초과 코드 변환</a:t>
            </a:r>
            <a:r>
              <a:rPr lang="en-US" altLang="ko-KR" sz="1700" spc="-100" dirty="0"/>
              <a:t>)</a:t>
            </a:r>
            <a:endParaRPr lang="ko-KR" altLang="en-US" sz="1700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pc="-1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555640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72" y="1940928"/>
            <a:ext cx="2592288" cy="328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97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en-US" altLang="ko-KR" dirty="0"/>
              <a:t> NOT </a:t>
            </a:r>
            <a:r>
              <a:rPr lang="ko-KR" altLang="en-US" dirty="0" err="1"/>
              <a:t>게이트</a:t>
            </a:r>
            <a:endParaRPr lang="ko-KR" altLang="en-US" dirty="0"/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한 개의 입력과 한 개의 출력을 갖는 </a:t>
            </a:r>
            <a:r>
              <a:rPr lang="ko-KR" altLang="en-US" spc="-100" dirty="0" err="1"/>
              <a:t>게이트로</a:t>
            </a:r>
            <a:r>
              <a:rPr lang="ko-KR" altLang="en-US" spc="-100" dirty="0"/>
              <a:t> 논리 부정을 나타낸다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10000"/>
              </a:lnSpc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NOT </a:t>
            </a:r>
            <a:r>
              <a:rPr lang="ko-KR" altLang="en-US" spc="-100" dirty="0" err="1"/>
              <a:t>게이트를</a:t>
            </a:r>
            <a:r>
              <a:rPr lang="ko-KR" altLang="en-US" spc="-100" dirty="0"/>
              <a:t> </a:t>
            </a:r>
            <a:r>
              <a:rPr lang="ko-KR" altLang="en-US" b="1" spc="-100" dirty="0">
                <a:solidFill>
                  <a:srgbClr val="00B0F0"/>
                </a:solidFill>
              </a:rPr>
              <a:t>인버터</a:t>
            </a:r>
            <a:r>
              <a:rPr lang="en-US" altLang="ko-KR" spc="-100" dirty="0"/>
              <a:t>(inverter)</a:t>
            </a:r>
            <a:r>
              <a:rPr lang="ko-KR" altLang="en-US" spc="-100" dirty="0"/>
              <a:t>라고도 한다</a:t>
            </a:r>
            <a:r>
              <a:rPr lang="en-US" altLang="ko-KR" spc="-100" dirty="0"/>
              <a:t>.</a:t>
            </a:r>
            <a:endParaRPr lang="ko-KR" altLang="en-US" spc="-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3168352" cy="186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957990"/>
          </a:xfrm>
        </p:spPr>
        <p:txBody>
          <a:bodyPr>
            <a:normAutofit/>
          </a:bodyPr>
          <a:lstStyle/>
          <a:p>
            <a:pPr marL="628650" lvl="1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ko-KR" altLang="en-US" sz="1800" b="1" spc="-100" dirty="0"/>
              <a:t>데이터 전송 시스템</a:t>
            </a:r>
            <a:endParaRPr lang="ko-KR" altLang="en-US" sz="1700" spc="-1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25575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38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 </a:t>
            </a:r>
            <a:r>
              <a:rPr lang="ko-KR" altLang="en-US" dirty="0"/>
              <a:t>조합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</a:t>
            </a:r>
            <a:r>
              <a:rPr lang="en-US" altLang="ko-KR" sz="2200" spc="-100" dirty="0">
                <a:solidFill>
                  <a:srgbClr val="2B6278"/>
                </a:solidFill>
              </a:rPr>
              <a:t>ROM</a:t>
            </a:r>
            <a:r>
              <a:rPr lang="ko-KR" altLang="en-US" sz="2200" spc="-100" dirty="0">
                <a:solidFill>
                  <a:srgbClr val="2B6278"/>
                </a:solidFill>
              </a:rPr>
              <a:t>을 사용한 조합 논리 회로의 설계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다음 불 함수를 </a:t>
            </a:r>
            <a:r>
              <a:rPr lang="en-US" altLang="ko-KR" spc="-100" dirty="0"/>
              <a:t>ROM</a:t>
            </a:r>
            <a:r>
              <a:rPr lang="ko-KR" altLang="en-US" spc="-100" dirty="0"/>
              <a:t>을 사용해 구현하는 예</a:t>
            </a:r>
            <a:endParaRPr lang="en-US" altLang="ko-KR" spc="-100" dirty="0">
              <a:solidFill>
                <a:srgbClr val="0070C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3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960669"/>
              </p:ext>
            </p:extLst>
          </p:nvPr>
        </p:nvGraphicFramePr>
        <p:xfrm>
          <a:off x="1115616" y="1772816"/>
          <a:ext cx="4029958" cy="30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2527200" imgH="190440" progId="Equation.DSMT4">
                  <p:embed/>
                </p:oleObj>
              </mc:Choice>
              <mc:Fallback>
                <p:oleObj name="Equation" r:id="rId3" imgW="252720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772816"/>
                        <a:ext cx="4029958" cy="304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3263741" cy="355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771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순서 논리 회로</a:t>
            </a:r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11370"/>
            <a:ext cx="8963994" cy="566995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2200" spc="-100" dirty="0">
                <a:solidFill>
                  <a:srgbClr val="2B6278"/>
                </a:solidFill>
              </a:rPr>
              <a:t>     순서 논리 회로의 개요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40" dirty="0"/>
              <a:t>조합 논리 회로</a:t>
            </a:r>
            <a:r>
              <a:rPr lang="en-US" altLang="ko-KR" spc="-140" dirty="0"/>
              <a:t>(combinational logic circuit)</a:t>
            </a:r>
            <a:r>
              <a:rPr lang="ko-KR" altLang="en-US" spc="-140" dirty="0"/>
              <a:t> </a:t>
            </a:r>
            <a:r>
              <a:rPr lang="en-US" altLang="ko-KR" spc="-140" dirty="0"/>
              <a:t>:</a:t>
            </a:r>
            <a:r>
              <a:rPr lang="ko-KR" altLang="en-US" spc="-140" dirty="0"/>
              <a:t> 이전 입력 값에 관계없이 현재 입력 값에 따라 출력이 결정</a:t>
            </a:r>
            <a:endParaRPr lang="en-US" altLang="ko-KR" spc="-14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순서 논리 회로</a:t>
            </a:r>
            <a:r>
              <a:rPr lang="en-US" altLang="ko-KR" spc="-100" dirty="0"/>
              <a:t>(sequential logic circuit) :</a:t>
            </a:r>
            <a:r>
              <a:rPr lang="ko-KR" altLang="en-US" spc="-100" dirty="0"/>
              <a:t> 현재의 입력 값과 이전 출력 상태에 따라 출력 값이 결정</a:t>
            </a:r>
            <a:endParaRPr lang="en-US" altLang="ko-KR" spc="-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01984" y="731957"/>
            <a:ext cx="341760" cy="430887"/>
            <a:chOff x="1454125" y="2542102"/>
            <a:chExt cx="341760" cy="430887"/>
          </a:xfrm>
        </p:grpSpPr>
        <p:sp>
          <p:nvSpPr>
            <p:cNvPr id="8" name="TextBox 7"/>
            <p:cNvSpPr txBox="1"/>
            <p:nvPr/>
          </p:nvSpPr>
          <p:spPr>
            <a:xfrm>
              <a:off x="1475656" y="2596842"/>
              <a:ext cx="288032" cy="340519"/>
            </a:xfrm>
            <a:prstGeom prst="roundRect">
              <a:avLst/>
            </a:prstGeom>
            <a:solidFill>
              <a:srgbClr val="2B6278"/>
            </a:solidFill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4125" y="2542102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endParaRPr lang="ko-KR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4987290" cy="368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468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 </a:t>
            </a:r>
            <a:r>
              <a:rPr lang="ko-KR" altLang="en-US" dirty="0"/>
              <a:t>순서 논리 회로</a:t>
            </a:r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 marL="4508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spc="-100" dirty="0"/>
              <a:t>순서 논리 회로의 특징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순서 논리 회로의 출력은 외부에서 들어온 입력과 이전 출력 상태에 따라 결정된다</a:t>
            </a:r>
            <a:r>
              <a:rPr lang="en-US" altLang="ko-KR" spc="-100" dirty="0"/>
              <a:t>. </a:t>
            </a:r>
            <a:r>
              <a:rPr lang="ko-KR" altLang="en-US" spc="-100" dirty="0"/>
              <a:t>이러한 동작은 </a:t>
            </a:r>
            <a:r>
              <a:rPr lang="ko-KR" altLang="en-US" spc="-100" dirty="0" err="1"/>
              <a:t>클록</a:t>
            </a:r>
            <a:r>
              <a:rPr lang="ko-KR" altLang="en-US" spc="-100" dirty="0"/>
              <a:t> 펄스가 들어올 때마다 반복해서 일어난다</a:t>
            </a:r>
            <a:r>
              <a:rPr lang="en-US" altLang="ko-KR" spc="-100" dirty="0"/>
              <a:t>.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순서 논리 회로는 기억 기능</a:t>
            </a:r>
            <a:r>
              <a:rPr lang="en-US" altLang="ko-KR" spc="-100" dirty="0"/>
              <a:t>(</a:t>
            </a:r>
            <a:r>
              <a:rPr lang="ko-KR" altLang="en-US" spc="-100" dirty="0" err="1"/>
              <a:t>플립플롭</a:t>
            </a:r>
            <a:r>
              <a:rPr lang="en-US" altLang="ko-KR" spc="-100" dirty="0"/>
              <a:t>)</a:t>
            </a:r>
            <a:r>
              <a:rPr lang="ko-KR" altLang="en-US" spc="-100" dirty="0"/>
              <a:t>이 있다</a:t>
            </a:r>
            <a:r>
              <a:rPr lang="en-US" altLang="ko-KR" spc="-100" dirty="0"/>
              <a:t>.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대표적인 순서 논리 회로에는 </a:t>
            </a:r>
            <a:r>
              <a:rPr lang="ko-KR" altLang="en-US" spc="-100" dirty="0" err="1"/>
              <a:t>플립플롭</a:t>
            </a:r>
            <a:r>
              <a:rPr lang="en-US" altLang="ko-KR" spc="-100" dirty="0"/>
              <a:t>, </a:t>
            </a:r>
            <a:r>
              <a:rPr lang="ko-KR" altLang="en-US" spc="-100" dirty="0"/>
              <a:t>카운터</a:t>
            </a:r>
            <a:r>
              <a:rPr lang="en-US" altLang="ko-KR" spc="-100" dirty="0"/>
              <a:t>, </a:t>
            </a:r>
            <a:r>
              <a:rPr lang="ko-KR" altLang="en-US" spc="-100" dirty="0"/>
              <a:t>레지스터 등이 있다</a:t>
            </a:r>
            <a:r>
              <a:rPr lang="en-US" altLang="ko-KR" spc="-100" dirty="0"/>
              <a:t>.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ko-KR" altLang="en-US" spc="-100" dirty="0" err="1"/>
              <a:t>클록</a:t>
            </a:r>
            <a:r>
              <a:rPr lang="ko-KR" altLang="en-US" spc="-100" dirty="0"/>
              <a:t> 펄스</a:t>
            </a:r>
            <a:endParaRPr lang="ko-KR" altLang="en-US" b="0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b="1" spc="-100" dirty="0" err="1">
                <a:solidFill>
                  <a:srgbClr val="00B0F0"/>
                </a:solidFill>
              </a:rPr>
              <a:t>플립플롭</a:t>
            </a:r>
            <a:r>
              <a:rPr lang="en-US" altLang="ko-KR" spc="-100" dirty="0"/>
              <a:t>(flip-flop)</a:t>
            </a:r>
            <a:r>
              <a:rPr lang="ko-KR" altLang="en-US" spc="-100" dirty="0"/>
              <a:t>은 </a:t>
            </a:r>
            <a:r>
              <a:rPr lang="ko-KR" altLang="en-US" b="1" spc="-100" dirty="0" err="1">
                <a:solidFill>
                  <a:srgbClr val="00B0F0"/>
                </a:solidFill>
              </a:rPr>
              <a:t>클록</a:t>
            </a:r>
            <a:r>
              <a:rPr lang="ko-KR" altLang="en-US" b="1" spc="-100" dirty="0">
                <a:solidFill>
                  <a:srgbClr val="00B0F0"/>
                </a:solidFill>
              </a:rPr>
              <a:t> 펄스</a:t>
            </a:r>
            <a:r>
              <a:rPr lang="en-US" altLang="ko-KR" spc="-100" dirty="0"/>
              <a:t>(Clock Pulse, CP)</a:t>
            </a:r>
            <a:r>
              <a:rPr lang="ko-KR" altLang="en-US" spc="-100" dirty="0"/>
              <a:t>라는 제어 입력을 가지며</a:t>
            </a:r>
            <a:r>
              <a:rPr lang="en-US" altLang="ko-KR" spc="-100" dirty="0"/>
              <a:t>, </a:t>
            </a:r>
            <a:r>
              <a:rPr lang="ko-KR" altLang="en-US" spc="-100" dirty="0"/>
              <a:t>출력은 </a:t>
            </a:r>
            <a:r>
              <a:rPr lang="ko-KR" altLang="en-US" spc="-100" dirty="0" err="1"/>
              <a:t>클록</a:t>
            </a:r>
            <a:r>
              <a:rPr lang="ko-KR" altLang="en-US" spc="-100" dirty="0"/>
              <a:t> 펄스에 </a:t>
            </a:r>
            <a:r>
              <a:rPr lang="ko-KR" altLang="en-US" spc="-100" dirty="0" err="1"/>
              <a:t>동기되어</a:t>
            </a:r>
            <a:r>
              <a:rPr lang="ko-KR" altLang="en-US" spc="-100" dirty="0"/>
              <a:t> 변하고 이러한 변화를 </a:t>
            </a:r>
            <a:r>
              <a:rPr lang="ko-KR" altLang="en-US" spc="-100" dirty="0" err="1"/>
              <a:t>트리거</a:t>
            </a:r>
            <a:r>
              <a:rPr lang="en-US" altLang="ko-KR" spc="-100" dirty="0"/>
              <a:t>(trigger)</a:t>
            </a:r>
            <a:r>
              <a:rPr lang="ko-KR" altLang="en-US" spc="-100" dirty="0"/>
              <a:t>되었다고 한다</a:t>
            </a:r>
            <a:r>
              <a:rPr lang="en-US" altLang="ko-KR" spc="-100" dirty="0"/>
              <a:t>. </a:t>
            </a:r>
          </a:p>
          <a:p>
            <a:pPr marL="54292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endParaRPr lang="en-US" altLang="ko-KR" spc="-1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080480"/>
            <a:ext cx="5043687" cy="172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7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"/>
            </a:pPr>
            <a:r>
              <a:rPr lang="ko-KR" altLang="en-US" spc="-100" dirty="0"/>
              <a:t>버퍼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버퍼 </a:t>
            </a:r>
            <a:r>
              <a:rPr lang="en-US" altLang="ko-KR" spc="-100" dirty="0"/>
              <a:t>buffer</a:t>
            </a:r>
            <a:r>
              <a:rPr lang="ko-KR" altLang="en-US" spc="-100" dirty="0"/>
              <a:t>는 입력 신호를 그대로 출력하여 </a:t>
            </a:r>
            <a:endParaRPr lang="en-US" altLang="ko-KR" spc="-100" dirty="0"/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buClr>
                <a:srgbClr val="00B0F0"/>
              </a:buClr>
              <a:buNone/>
            </a:pPr>
            <a:r>
              <a:rPr lang="ko-KR" altLang="en-US" spc="-100" dirty="0"/>
              <a:t>   단순 전송을 표현하는 </a:t>
            </a:r>
            <a:r>
              <a:rPr lang="ko-KR" altLang="en-US" spc="-100" dirty="0" err="1"/>
              <a:t>게이트다</a:t>
            </a:r>
            <a:r>
              <a:rPr lang="en-US" altLang="ko-KR" spc="-100" dirty="0"/>
              <a:t>. 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r>
              <a:rPr lang="en-US" altLang="ko-KR" spc="-100" dirty="0"/>
              <a:t>   </a:t>
            </a:r>
            <a:r>
              <a:rPr lang="ko-KR" altLang="en-US" spc="-100" dirty="0"/>
              <a:t>입력이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이면 </a:t>
            </a:r>
            <a:r>
              <a:rPr lang="en-US" altLang="ko-KR" spc="-100" dirty="0"/>
              <a:t>0</a:t>
            </a:r>
            <a:r>
              <a:rPr lang="ko-KR" altLang="en-US" spc="-100" dirty="0"/>
              <a:t>을 출력하고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이면 </a:t>
            </a:r>
            <a:r>
              <a:rPr lang="en-US" altLang="ko-KR" spc="-100" dirty="0"/>
              <a:t>1</a:t>
            </a:r>
            <a:r>
              <a:rPr lang="ko-KR" altLang="en-US" spc="-100" dirty="0"/>
              <a:t>을 출력한다</a:t>
            </a:r>
            <a:r>
              <a:rPr lang="en-US" altLang="ko-KR" spc="-100" dirty="0"/>
              <a:t>.</a:t>
            </a:r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268287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marL="554037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Font typeface="Wingdings" panose="05000000000000000000" pitchFamily="2" charset="2"/>
              <a:buChar char="v"/>
            </a:pPr>
            <a:r>
              <a:rPr lang="en-US" altLang="ko-KR" sz="1800" b="1" spc="-100" dirty="0"/>
              <a:t>3</a:t>
            </a:r>
            <a:r>
              <a:rPr lang="ko-KR" altLang="en-US" sz="1800" b="1" spc="-100" dirty="0"/>
              <a:t>상태 버퍼</a:t>
            </a:r>
            <a:r>
              <a:rPr lang="en-US" altLang="ko-KR" sz="1800" spc="-100" dirty="0"/>
              <a:t>(</a:t>
            </a:r>
            <a:r>
              <a:rPr lang="en-US" altLang="ko-KR" sz="1800" spc="-100" dirty="0" err="1"/>
              <a:t>tri-state</a:t>
            </a:r>
            <a:r>
              <a:rPr lang="en-US" altLang="ko-KR" sz="1800" spc="-100" dirty="0"/>
              <a:t> buffer)</a:t>
            </a:r>
          </a:p>
          <a:p>
            <a:pPr marL="628650" lvl="1" indent="-1809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pc="-100" dirty="0"/>
              <a:t>출력이 </a:t>
            </a:r>
            <a:r>
              <a:rPr lang="en-US" altLang="ko-KR" spc="-100" dirty="0"/>
              <a:t>3</a:t>
            </a:r>
            <a:r>
              <a:rPr lang="ko-KR" altLang="en-US" spc="-100" dirty="0"/>
              <a:t>개 레벨</a:t>
            </a:r>
            <a:r>
              <a:rPr lang="en-US" altLang="ko-KR" spc="-100" dirty="0"/>
              <a:t>(High, Low, </a:t>
            </a:r>
            <a:r>
              <a:rPr lang="ko-KR" altLang="en-US" spc="-100" dirty="0"/>
              <a:t>하이 </a:t>
            </a:r>
            <a:r>
              <a:rPr lang="ko-KR" altLang="en-US" spc="-100" dirty="0" err="1"/>
              <a:t>임피던스</a:t>
            </a:r>
            <a:r>
              <a:rPr lang="en-US" altLang="ko-KR" spc="-100" dirty="0"/>
              <a:t>) </a:t>
            </a:r>
            <a:r>
              <a:rPr lang="ko-KR" altLang="en-US" spc="-100" dirty="0"/>
              <a:t>중의 하나를 갖는 논리소자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24744"/>
            <a:ext cx="292930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6" y="3645024"/>
            <a:ext cx="711277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66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AND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 중 </a:t>
            </a:r>
            <a:r>
              <a:rPr lang="en-US" altLang="ko-KR" spc="-100" dirty="0"/>
              <a:t>0</a:t>
            </a:r>
            <a:r>
              <a:rPr lang="ko-KR" altLang="en-US" spc="-100" dirty="0"/>
              <a:t>이 하나라도 있으면 출력은 </a:t>
            </a:r>
            <a:r>
              <a:rPr lang="en-US" altLang="ko-KR" spc="-100" dirty="0"/>
              <a:t>0</a:t>
            </a:r>
            <a:r>
              <a:rPr lang="ko-KR" altLang="en-US" spc="-100" dirty="0"/>
              <a:t>이 되는 </a:t>
            </a:r>
            <a:r>
              <a:rPr lang="ko-KR" altLang="en-US" b="1" spc="-100" dirty="0">
                <a:solidFill>
                  <a:srgbClr val="00B0F0"/>
                </a:solidFill>
              </a:rPr>
              <a:t>논리곱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None/>
            </a:pPr>
            <a:endParaRPr lang="ko-KR" altLang="en-US" spc="-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46634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75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OR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 중 </a:t>
            </a:r>
            <a:r>
              <a:rPr lang="en-US" altLang="ko-KR" spc="-100" dirty="0"/>
              <a:t>1</a:t>
            </a:r>
            <a:r>
              <a:rPr lang="ko-KR" altLang="en-US" spc="-100" dirty="0"/>
              <a:t>이 하나라도 있으면 출력은 </a:t>
            </a:r>
            <a:r>
              <a:rPr lang="en-US" altLang="ko-KR" spc="-100" dirty="0"/>
              <a:t>1</a:t>
            </a:r>
            <a:r>
              <a:rPr lang="ko-KR" altLang="en-US" spc="-100" dirty="0"/>
              <a:t>이 되는 </a:t>
            </a:r>
            <a:r>
              <a:rPr lang="ko-KR" altLang="en-US" b="1" spc="-100" dirty="0">
                <a:solidFill>
                  <a:srgbClr val="00B0F0"/>
                </a:solidFill>
              </a:rPr>
              <a:t>논리합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00808"/>
            <a:ext cx="785810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6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NAND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1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입력에 </a:t>
            </a:r>
            <a:r>
              <a:rPr lang="en-US" altLang="ko-KR" spc="-100" dirty="0"/>
              <a:t>0</a:t>
            </a:r>
            <a:r>
              <a:rPr lang="ko-KR" altLang="en-US" spc="-100" dirty="0"/>
              <a:t>이 하나라도 있는 경우는 모두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이다</a:t>
            </a:r>
            <a:r>
              <a:rPr lang="en-US" altLang="ko-KR" spc="-100" dirty="0"/>
              <a:t>.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AND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반대로 동작하여 </a:t>
            </a:r>
            <a:r>
              <a:rPr lang="en-US" altLang="ko-KR" spc="-100" dirty="0"/>
              <a:t>NOT-AND</a:t>
            </a:r>
            <a:r>
              <a:rPr lang="ko-KR" altLang="en-US" spc="-100" dirty="0"/>
              <a:t>의 의미로 </a:t>
            </a:r>
            <a:r>
              <a:rPr lang="en-US" altLang="ko-KR" spc="-100" dirty="0"/>
              <a:t>NAND </a:t>
            </a:r>
            <a:r>
              <a:rPr lang="ko-KR" altLang="en-US" spc="-100" dirty="0" err="1"/>
              <a:t>게이트라고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47960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08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 </a:t>
            </a:r>
            <a:r>
              <a:rPr lang="ko-KR" altLang="en-US" dirty="0"/>
              <a:t>논리 </a:t>
            </a:r>
            <a:r>
              <a:rPr lang="ko-KR" altLang="en-US" dirty="0" err="1"/>
              <a:t>게이트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692696"/>
            <a:ext cx="8963994" cy="566995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ko-KR" spc="-100" dirty="0"/>
              <a:t>NOR </a:t>
            </a:r>
            <a:r>
              <a:rPr lang="ko-KR" altLang="en-US" spc="-100" dirty="0" err="1"/>
              <a:t>게이트</a:t>
            </a:r>
            <a:endParaRPr lang="ko-KR" altLang="en-US" spc="-100" dirty="0"/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pc="-100" dirty="0"/>
              <a:t>입력이 모두 </a:t>
            </a:r>
            <a:r>
              <a:rPr lang="en-US" altLang="ko-KR" spc="-100" dirty="0"/>
              <a:t>0</a:t>
            </a:r>
            <a:r>
              <a:rPr lang="ko-KR" altLang="en-US" spc="-100" dirty="0"/>
              <a:t>인 경우에만 출력이 </a:t>
            </a:r>
            <a:r>
              <a:rPr lang="en-US" altLang="ko-KR" spc="-100" dirty="0"/>
              <a:t>1</a:t>
            </a:r>
            <a:r>
              <a:rPr lang="ko-KR" altLang="en-US" spc="-100" dirty="0"/>
              <a:t>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입력에 </a:t>
            </a:r>
            <a:r>
              <a:rPr lang="en-US" altLang="ko-KR" spc="-100" dirty="0"/>
              <a:t>1</a:t>
            </a:r>
            <a:r>
              <a:rPr lang="ko-KR" altLang="en-US" spc="-100" dirty="0"/>
              <a:t>이 하나라도 있는 경우는 모두 출력이 </a:t>
            </a:r>
            <a:r>
              <a:rPr lang="en-US" altLang="ko-KR" spc="-100" dirty="0"/>
              <a:t>0</a:t>
            </a:r>
            <a:r>
              <a:rPr lang="ko-KR" altLang="en-US" spc="-100" dirty="0"/>
              <a:t>이다</a:t>
            </a:r>
            <a:r>
              <a:rPr lang="en-US" altLang="ko-KR" spc="-100" dirty="0"/>
              <a:t>. </a:t>
            </a:r>
          </a:p>
          <a:p>
            <a:pPr marL="447675" lvl="1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en-US" altLang="ko-KR" spc="-100" dirty="0"/>
              <a:t>OR </a:t>
            </a:r>
            <a:r>
              <a:rPr lang="ko-KR" altLang="en-US" spc="-100" dirty="0" err="1"/>
              <a:t>게이트와</a:t>
            </a:r>
            <a:r>
              <a:rPr lang="ko-KR" altLang="en-US" spc="-100" dirty="0"/>
              <a:t> 반대로 동작하여 </a:t>
            </a:r>
            <a:r>
              <a:rPr lang="en-US" altLang="ko-KR" spc="-100" dirty="0"/>
              <a:t>NOT-OR</a:t>
            </a:r>
            <a:r>
              <a:rPr lang="ko-KR" altLang="en-US" spc="-100" dirty="0"/>
              <a:t>의 의미로 </a:t>
            </a:r>
            <a:r>
              <a:rPr lang="en-US" altLang="ko-KR" spc="-100" dirty="0"/>
              <a:t>NOR </a:t>
            </a:r>
            <a:r>
              <a:rPr lang="ko-KR" altLang="en-US" spc="-100" dirty="0" err="1"/>
              <a:t>게이트라고</a:t>
            </a:r>
            <a:r>
              <a:rPr lang="ko-KR" altLang="en-US" spc="-100" dirty="0"/>
              <a:t> 한다</a:t>
            </a:r>
            <a:r>
              <a:rPr lang="en-US" altLang="ko-KR" spc="-100" dirty="0"/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1" y="1988840"/>
            <a:ext cx="728944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0672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3419</TotalTime>
  <Words>1628</Words>
  <Application>Microsoft Office PowerPoint</Application>
  <PresentationFormat>화면 슬라이드 쇼(4:3)</PresentationFormat>
  <Paragraphs>185</Paragraphs>
  <Slides>43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HY견고딕</vt:lpstr>
      <vt:lpstr>HY견명조</vt:lpstr>
      <vt:lpstr>HY헤드라인M</vt:lpstr>
      <vt:lpstr>LG Smart UI Bold</vt:lpstr>
      <vt:lpstr>돋움</vt:lpstr>
      <vt:lpstr>맑은 고딕</vt:lpstr>
      <vt:lpstr>Arial</vt:lpstr>
      <vt:lpstr>Cambria Math</vt:lpstr>
      <vt:lpstr>Times New Roman</vt:lpstr>
      <vt:lpstr>Verdana</vt:lpstr>
      <vt:lpstr>Wingdings</vt:lpstr>
      <vt:lpstr>1_Office 테마</vt:lpstr>
      <vt:lpstr>Equation</vt:lpstr>
      <vt:lpstr>PowerPoint 프레젠테이션</vt:lpstr>
      <vt:lpstr>Chapter 3. 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01  논리 게이트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02  불 대수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03  조합 논리 회로</vt:lpstr>
      <vt:lpstr>04  순서 논리 회로</vt:lpstr>
      <vt:lpstr>04  순서 논리 회로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컴퓨터구조3주차디지털</dc:title>
  <dc:creator>권기덕</dc:creator>
  <cp:lastModifiedBy>4636</cp:lastModifiedBy>
  <cp:revision>391</cp:revision>
  <dcterms:created xsi:type="dcterms:W3CDTF">2011-01-05T15:14:06Z</dcterms:created>
  <dcterms:modified xsi:type="dcterms:W3CDTF">2022-03-18T13:41:01Z</dcterms:modified>
</cp:coreProperties>
</file>